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13"/>
  </p:notesMasterIdLst>
  <p:sldIdLst>
    <p:sldId id="258" r:id="rId4"/>
    <p:sldId id="260" r:id="rId5"/>
    <p:sldId id="262" r:id="rId6"/>
    <p:sldId id="268" r:id="rId7"/>
    <p:sldId id="275" r:id="rId8"/>
    <p:sldId id="273" r:id="rId9"/>
    <p:sldId id="274" r:id="rId10"/>
    <p:sldId id="264" r:id="rId11"/>
    <p:sldId id="25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413E"/>
    <a:srgbClr val="FDCE00"/>
    <a:srgbClr val="14C2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7" autoAdjust="0"/>
    <p:restoredTop sz="94660"/>
  </p:normalViewPr>
  <p:slideViewPr>
    <p:cSldViewPr snapToGrid="0">
      <p:cViewPr varScale="1">
        <p:scale>
          <a:sx n="95" d="100"/>
          <a:sy n="95" d="100"/>
        </p:scale>
        <p:origin x="16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112D6D-63F7-4805-960C-B4131F1F83A2}" type="datetimeFigureOut">
              <a:rPr lang="en-GB" smtClean="0"/>
              <a:t>17/02/2023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821955-D4FD-4A54-8701-D7C5080C7AFD}" type="slidenum">
              <a:rPr lang="en-GB" smtClean="0"/>
              <a:t>‹#›</a:t>
            </a:fld>
            <a:endParaRPr lang="en-GB"/>
          </a:p>
        </p:txBody>
      </p:sp>
    </p:spTree>
    <p:extLst>
      <p:ext uri="{BB962C8B-B14F-4D97-AF65-F5344CB8AC3E}">
        <p14:creationId xmlns:p14="http://schemas.microsoft.com/office/powerpoint/2010/main" val="875492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ECD9-165E-4B4A-822E-5CCE39F1A7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8C17AEF-B935-4E33-94D0-685AEBC249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A6590DD-BE48-4EE7-8DCD-C68D40072A1D}"/>
              </a:ext>
            </a:extLst>
          </p:cNvPr>
          <p:cNvSpPr>
            <a:spLocks noGrp="1"/>
          </p:cNvSpPr>
          <p:nvPr>
            <p:ph type="dt" sz="half" idx="10"/>
          </p:nvPr>
        </p:nvSpPr>
        <p:spPr/>
        <p:txBody>
          <a:bodyPr/>
          <a:lstStyle/>
          <a:p>
            <a:fld id="{F9D84AF6-917A-4AAA-9A5D-1A8EA89AD872}" type="datetimeFigureOut">
              <a:rPr lang="en-GB" smtClean="0"/>
              <a:t>17/02/2023</a:t>
            </a:fld>
            <a:endParaRPr lang="en-GB"/>
          </a:p>
        </p:txBody>
      </p:sp>
      <p:sp>
        <p:nvSpPr>
          <p:cNvPr id="5" name="Footer Placeholder 4">
            <a:extLst>
              <a:ext uri="{FF2B5EF4-FFF2-40B4-BE49-F238E27FC236}">
                <a16:creationId xmlns:a16="http://schemas.microsoft.com/office/drawing/2014/main" id="{5D737A33-7149-451A-AB3A-BD5E9A5EC4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34D01E-8340-4336-81C2-86FDBD1C7884}"/>
              </a:ext>
            </a:extLst>
          </p:cNvPr>
          <p:cNvSpPr>
            <a:spLocks noGrp="1"/>
          </p:cNvSpPr>
          <p:nvPr>
            <p:ph type="sldNum" sz="quarter" idx="12"/>
          </p:nvPr>
        </p:nvSpPr>
        <p:spPr/>
        <p:txBody>
          <a:bodyPr/>
          <a:lstStyle/>
          <a:p>
            <a:fld id="{C894992F-9CAE-4E27-B5C8-D4D785992BEE}" type="slidenum">
              <a:rPr lang="en-GB" smtClean="0"/>
              <a:t>‹#›</a:t>
            </a:fld>
            <a:endParaRPr lang="en-GB"/>
          </a:p>
        </p:txBody>
      </p:sp>
    </p:spTree>
    <p:extLst>
      <p:ext uri="{BB962C8B-B14F-4D97-AF65-F5344CB8AC3E}">
        <p14:creationId xmlns:p14="http://schemas.microsoft.com/office/powerpoint/2010/main" val="1287981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06AEC-9B85-4537-BE61-FA4F91E7630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DC472AE-7D77-4EAB-9E1F-7DE06D06F5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9BADCA-5361-493C-A36A-317BEBFA8F64}"/>
              </a:ext>
            </a:extLst>
          </p:cNvPr>
          <p:cNvSpPr>
            <a:spLocks noGrp="1"/>
          </p:cNvSpPr>
          <p:nvPr>
            <p:ph type="dt" sz="half" idx="10"/>
          </p:nvPr>
        </p:nvSpPr>
        <p:spPr/>
        <p:txBody>
          <a:bodyPr/>
          <a:lstStyle/>
          <a:p>
            <a:fld id="{F9D84AF6-917A-4AAA-9A5D-1A8EA89AD872}" type="datetimeFigureOut">
              <a:rPr lang="en-GB" smtClean="0"/>
              <a:t>17/02/2023</a:t>
            </a:fld>
            <a:endParaRPr lang="en-GB"/>
          </a:p>
        </p:txBody>
      </p:sp>
      <p:sp>
        <p:nvSpPr>
          <p:cNvPr id="5" name="Footer Placeholder 4">
            <a:extLst>
              <a:ext uri="{FF2B5EF4-FFF2-40B4-BE49-F238E27FC236}">
                <a16:creationId xmlns:a16="http://schemas.microsoft.com/office/drawing/2014/main" id="{6F79F11E-8092-4804-AFF0-59E3CAC6F4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BCEAB9-E1B2-4096-A3C8-DFB24076510E}"/>
              </a:ext>
            </a:extLst>
          </p:cNvPr>
          <p:cNvSpPr>
            <a:spLocks noGrp="1"/>
          </p:cNvSpPr>
          <p:nvPr>
            <p:ph type="sldNum" sz="quarter" idx="12"/>
          </p:nvPr>
        </p:nvSpPr>
        <p:spPr/>
        <p:txBody>
          <a:bodyPr/>
          <a:lstStyle/>
          <a:p>
            <a:fld id="{C894992F-9CAE-4E27-B5C8-D4D785992BEE}" type="slidenum">
              <a:rPr lang="en-GB" smtClean="0"/>
              <a:t>‹#›</a:t>
            </a:fld>
            <a:endParaRPr lang="en-GB"/>
          </a:p>
        </p:txBody>
      </p:sp>
    </p:spTree>
    <p:extLst>
      <p:ext uri="{BB962C8B-B14F-4D97-AF65-F5344CB8AC3E}">
        <p14:creationId xmlns:p14="http://schemas.microsoft.com/office/powerpoint/2010/main" val="2329195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0F038-FAA3-41F0-95CD-F5C6B8429C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A8CA948-2B34-4D95-A0B1-9F7FB0A636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A5CAAE-EDE7-49AE-ADD7-C3D6894D2C82}"/>
              </a:ext>
            </a:extLst>
          </p:cNvPr>
          <p:cNvSpPr>
            <a:spLocks noGrp="1"/>
          </p:cNvSpPr>
          <p:nvPr>
            <p:ph type="dt" sz="half" idx="10"/>
          </p:nvPr>
        </p:nvSpPr>
        <p:spPr/>
        <p:txBody>
          <a:bodyPr/>
          <a:lstStyle/>
          <a:p>
            <a:fld id="{F9D84AF6-917A-4AAA-9A5D-1A8EA89AD872}" type="datetimeFigureOut">
              <a:rPr lang="en-GB" smtClean="0"/>
              <a:t>17/02/2023</a:t>
            </a:fld>
            <a:endParaRPr lang="en-GB"/>
          </a:p>
        </p:txBody>
      </p:sp>
      <p:sp>
        <p:nvSpPr>
          <p:cNvPr id="5" name="Footer Placeholder 4">
            <a:extLst>
              <a:ext uri="{FF2B5EF4-FFF2-40B4-BE49-F238E27FC236}">
                <a16:creationId xmlns:a16="http://schemas.microsoft.com/office/drawing/2014/main" id="{EC1752EE-622D-4A62-B50B-2BE46C5EDA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C9BC4C-137C-48B2-8535-F5D6BB6C78F9}"/>
              </a:ext>
            </a:extLst>
          </p:cNvPr>
          <p:cNvSpPr>
            <a:spLocks noGrp="1"/>
          </p:cNvSpPr>
          <p:nvPr>
            <p:ph type="sldNum" sz="quarter" idx="12"/>
          </p:nvPr>
        </p:nvSpPr>
        <p:spPr/>
        <p:txBody>
          <a:bodyPr/>
          <a:lstStyle/>
          <a:p>
            <a:fld id="{C894992F-9CAE-4E27-B5C8-D4D785992BEE}" type="slidenum">
              <a:rPr lang="en-GB" smtClean="0"/>
              <a:t>‹#›</a:t>
            </a:fld>
            <a:endParaRPr lang="en-GB"/>
          </a:p>
        </p:txBody>
      </p:sp>
    </p:spTree>
    <p:extLst>
      <p:ext uri="{BB962C8B-B14F-4D97-AF65-F5344CB8AC3E}">
        <p14:creationId xmlns:p14="http://schemas.microsoft.com/office/powerpoint/2010/main" val="1383086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EA85B-BB6D-43BB-9948-693EDBFCA93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94664F8-E8A2-4613-95B1-6543867647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4599887-B09E-4485-969A-4D35CE56267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A39ADED-F1A4-4BF1-B902-1B4328264847}"/>
              </a:ext>
            </a:extLst>
          </p:cNvPr>
          <p:cNvSpPr>
            <a:spLocks noGrp="1"/>
          </p:cNvSpPr>
          <p:nvPr>
            <p:ph type="dt" sz="half" idx="10"/>
          </p:nvPr>
        </p:nvSpPr>
        <p:spPr/>
        <p:txBody>
          <a:bodyPr/>
          <a:lstStyle/>
          <a:p>
            <a:fld id="{F9D84AF6-917A-4AAA-9A5D-1A8EA89AD872}" type="datetimeFigureOut">
              <a:rPr lang="en-GB" smtClean="0"/>
              <a:t>17/02/2023</a:t>
            </a:fld>
            <a:endParaRPr lang="en-GB"/>
          </a:p>
        </p:txBody>
      </p:sp>
      <p:sp>
        <p:nvSpPr>
          <p:cNvPr id="6" name="Footer Placeholder 5">
            <a:extLst>
              <a:ext uri="{FF2B5EF4-FFF2-40B4-BE49-F238E27FC236}">
                <a16:creationId xmlns:a16="http://schemas.microsoft.com/office/drawing/2014/main" id="{E8482503-20F2-4EA0-B441-2AB72B395C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EE2FEDB-7C0D-4D8C-A322-8FB9D0F6B20E}"/>
              </a:ext>
            </a:extLst>
          </p:cNvPr>
          <p:cNvSpPr>
            <a:spLocks noGrp="1"/>
          </p:cNvSpPr>
          <p:nvPr>
            <p:ph type="sldNum" sz="quarter" idx="12"/>
          </p:nvPr>
        </p:nvSpPr>
        <p:spPr/>
        <p:txBody>
          <a:bodyPr/>
          <a:lstStyle/>
          <a:p>
            <a:fld id="{C894992F-9CAE-4E27-B5C8-D4D785992BEE}" type="slidenum">
              <a:rPr lang="en-GB" smtClean="0"/>
              <a:t>‹#›</a:t>
            </a:fld>
            <a:endParaRPr lang="en-GB"/>
          </a:p>
        </p:txBody>
      </p:sp>
    </p:spTree>
    <p:extLst>
      <p:ext uri="{BB962C8B-B14F-4D97-AF65-F5344CB8AC3E}">
        <p14:creationId xmlns:p14="http://schemas.microsoft.com/office/powerpoint/2010/main" val="3216436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BEAFE-68F0-4FD5-AB06-637CE5E8FE9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43214C5-F20A-4CF9-BDEC-8AC9F4037C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070960-37FD-4FBA-AB3F-C23FFB2686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079DFA0-DD8B-4D7A-9DB7-797CA6CE3D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7F9999-17F6-4CB1-BA3A-C4B2977E28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83C790D-A81A-47D9-BEAE-8ADB66E4E322}"/>
              </a:ext>
            </a:extLst>
          </p:cNvPr>
          <p:cNvSpPr>
            <a:spLocks noGrp="1"/>
          </p:cNvSpPr>
          <p:nvPr>
            <p:ph type="dt" sz="half" idx="10"/>
          </p:nvPr>
        </p:nvSpPr>
        <p:spPr/>
        <p:txBody>
          <a:bodyPr/>
          <a:lstStyle/>
          <a:p>
            <a:fld id="{F9D84AF6-917A-4AAA-9A5D-1A8EA89AD872}" type="datetimeFigureOut">
              <a:rPr lang="en-GB" smtClean="0"/>
              <a:t>17/02/2023</a:t>
            </a:fld>
            <a:endParaRPr lang="en-GB"/>
          </a:p>
        </p:txBody>
      </p:sp>
      <p:sp>
        <p:nvSpPr>
          <p:cNvPr id="8" name="Footer Placeholder 7">
            <a:extLst>
              <a:ext uri="{FF2B5EF4-FFF2-40B4-BE49-F238E27FC236}">
                <a16:creationId xmlns:a16="http://schemas.microsoft.com/office/drawing/2014/main" id="{EFDCC456-4E6F-4DA4-AA19-94A42008FE5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F6AB0D0-0456-4774-94C5-79F5E1ED174C}"/>
              </a:ext>
            </a:extLst>
          </p:cNvPr>
          <p:cNvSpPr>
            <a:spLocks noGrp="1"/>
          </p:cNvSpPr>
          <p:nvPr>
            <p:ph type="sldNum" sz="quarter" idx="12"/>
          </p:nvPr>
        </p:nvSpPr>
        <p:spPr/>
        <p:txBody>
          <a:bodyPr/>
          <a:lstStyle/>
          <a:p>
            <a:fld id="{C894992F-9CAE-4E27-B5C8-D4D785992BEE}" type="slidenum">
              <a:rPr lang="en-GB" smtClean="0"/>
              <a:t>‹#›</a:t>
            </a:fld>
            <a:endParaRPr lang="en-GB"/>
          </a:p>
        </p:txBody>
      </p:sp>
    </p:spTree>
    <p:extLst>
      <p:ext uri="{BB962C8B-B14F-4D97-AF65-F5344CB8AC3E}">
        <p14:creationId xmlns:p14="http://schemas.microsoft.com/office/powerpoint/2010/main" val="3586825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5572C-DCB1-4C02-9302-D6E9E83B2E6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7FB575B-36AF-41E7-AACA-E1C0D293C223}"/>
              </a:ext>
            </a:extLst>
          </p:cNvPr>
          <p:cNvSpPr>
            <a:spLocks noGrp="1"/>
          </p:cNvSpPr>
          <p:nvPr>
            <p:ph type="dt" sz="half" idx="10"/>
          </p:nvPr>
        </p:nvSpPr>
        <p:spPr/>
        <p:txBody>
          <a:bodyPr/>
          <a:lstStyle/>
          <a:p>
            <a:fld id="{F9D84AF6-917A-4AAA-9A5D-1A8EA89AD872}" type="datetimeFigureOut">
              <a:rPr lang="en-GB" smtClean="0"/>
              <a:t>17/02/2023</a:t>
            </a:fld>
            <a:endParaRPr lang="en-GB"/>
          </a:p>
        </p:txBody>
      </p:sp>
      <p:sp>
        <p:nvSpPr>
          <p:cNvPr id="4" name="Footer Placeholder 3">
            <a:extLst>
              <a:ext uri="{FF2B5EF4-FFF2-40B4-BE49-F238E27FC236}">
                <a16:creationId xmlns:a16="http://schemas.microsoft.com/office/drawing/2014/main" id="{990A8776-7D71-4B4F-8A4F-8538EDE7AA7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C0DD13B-803C-4A38-8871-CFE0646AD3AF}"/>
              </a:ext>
            </a:extLst>
          </p:cNvPr>
          <p:cNvSpPr>
            <a:spLocks noGrp="1"/>
          </p:cNvSpPr>
          <p:nvPr>
            <p:ph type="sldNum" sz="quarter" idx="12"/>
          </p:nvPr>
        </p:nvSpPr>
        <p:spPr/>
        <p:txBody>
          <a:bodyPr/>
          <a:lstStyle/>
          <a:p>
            <a:fld id="{C894992F-9CAE-4E27-B5C8-D4D785992BEE}" type="slidenum">
              <a:rPr lang="en-GB" smtClean="0"/>
              <a:t>‹#›</a:t>
            </a:fld>
            <a:endParaRPr lang="en-GB"/>
          </a:p>
        </p:txBody>
      </p:sp>
    </p:spTree>
    <p:extLst>
      <p:ext uri="{BB962C8B-B14F-4D97-AF65-F5344CB8AC3E}">
        <p14:creationId xmlns:p14="http://schemas.microsoft.com/office/powerpoint/2010/main" val="323675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03BDCD-D486-42F2-ABC1-55FCF95BC132}"/>
              </a:ext>
            </a:extLst>
          </p:cNvPr>
          <p:cNvSpPr>
            <a:spLocks noGrp="1"/>
          </p:cNvSpPr>
          <p:nvPr>
            <p:ph type="dt" sz="half" idx="10"/>
          </p:nvPr>
        </p:nvSpPr>
        <p:spPr/>
        <p:txBody>
          <a:bodyPr/>
          <a:lstStyle/>
          <a:p>
            <a:fld id="{F9D84AF6-917A-4AAA-9A5D-1A8EA89AD872}" type="datetimeFigureOut">
              <a:rPr lang="en-GB" smtClean="0"/>
              <a:t>17/02/2023</a:t>
            </a:fld>
            <a:endParaRPr lang="en-GB"/>
          </a:p>
        </p:txBody>
      </p:sp>
      <p:sp>
        <p:nvSpPr>
          <p:cNvPr id="3" name="Footer Placeholder 2">
            <a:extLst>
              <a:ext uri="{FF2B5EF4-FFF2-40B4-BE49-F238E27FC236}">
                <a16:creationId xmlns:a16="http://schemas.microsoft.com/office/drawing/2014/main" id="{6635FFCF-F476-4D28-A85F-DFB781DBFC2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3F3DD4B-9992-4E23-904A-99390616C031}"/>
              </a:ext>
            </a:extLst>
          </p:cNvPr>
          <p:cNvSpPr>
            <a:spLocks noGrp="1"/>
          </p:cNvSpPr>
          <p:nvPr>
            <p:ph type="sldNum" sz="quarter" idx="12"/>
          </p:nvPr>
        </p:nvSpPr>
        <p:spPr/>
        <p:txBody>
          <a:bodyPr/>
          <a:lstStyle/>
          <a:p>
            <a:fld id="{C894992F-9CAE-4E27-B5C8-D4D785992BEE}" type="slidenum">
              <a:rPr lang="en-GB" smtClean="0"/>
              <a:t>‹#›</a:t>
            </a:fld>
            <a:endParaRPr lang="en-GB"/>
          </a:p>
        </p:txBody>
      </p:sp>
    </p:spTree>
    <p:extLst>
      <p:ext uri="{BB962C8B-B14F-4D97-AF65-F5344CB8AC3E}">
        <p14:creationId xmlns:p14="http://schemas.microsoft.com/office/powerpoint/2010/main" val="24060034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48F6A-03A0-4EF2-8D73-D16153002E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48BC702-CAFA-46AB-971F-C0CB3705BD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850CF27-2598-4271-8AF2-A9DC65B026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F6C34B-61D0-4CCF-93BE-D7BD0E8E0EB9}"/>
              </a:ext>
            </a:extLst>
          </p:cNvPr>
          <p:cNvSpPr>
            <a:spLocks noGrp="1"/>
          </p:cNvSpPr>
          <p:nvPr>
            <p:ph type="dt" sz="half" idx="10"/>
          </p:nvPr>
        </p:nvSpPr>
        <p:spPr/>
        <p:txBody>
          <a:bodyPr/>
          <a:lstStyle/>
          <a:p>
            <a:fld id="{F9D84AF6-917A-4AAA-9A5D-1A8EA89AD872}" type="datetimeFigureOut">
              <a:rPr lang="en-GB" smtClean="0"/>
              <a:t>17/02/2023</a:t>
            </a:fld>
            <a:endParaRPr lang="en-GB"/>
          </a:p>
        </p:txBody>
      </p:sp>
      <p:sp>
        <p:nvSpPr>
          <p:cNvPr id="6" name="Footer Placeholder 5">
            <a:extLst>
              <a:ext uri="{FF2B5EF4-FFF2-40B4-BE49-F238E27FC236}">
                <a16:creationId xmlns:a16="http://schemas.microsoft.com/office/drawing/2014/main" id="{5D845D80-A942-4942-A90A-4A6A189E95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B9D62C9-1E80-4312-AB08-95FA7BA30611}"/>
              </a:ext>
            </a:extLst>
          </p:cNvPr>
          <p:cNvSpPr>
            <a:spLocks noGrp="1"/>
          </p:cNvSpPr>
          <p:nvPr>
            <p:ph type="sldNum" sz="quarter" idx="12"/>
          </p:nvPr>
        </p:nvSpPr>
        <p:spPr/>
        <p:txBody>
          <a:bodyPr/>
          <a:lstStyle/>
          <a:p>
            <a:fld id="{C894992F-9CAE-4E27-B5C8-D4D785992BEE}" type="slidenum">
              <a:rPr lang="en-GB" smtClean="0"/>
              <a:t>‹#›</a:t>
            </a:fld>
            <a:endParaRPr lang="en-GB"/>
          </a:p>
        </p:txBody>
      </p:sp>
    </p:spTree>
    <p:extLst>
      <p:ext uri="{BB962C8B-B14F-4D97-AF65-F5344CB8AC3E}">
        <p14:creationId xmlns:p14="http://schemas.microsoft.com/office/powerpoint/2010/main" val="3455245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86459-27F5-40A8-8357-C7A96FD0F4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1EB21CA-4B3B-48C9-959E-7A3DB1D6FC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2791074-4B30-4C63-AB54-7482BC89ED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78EDC7-DE15-463D-9C44-FF64E3A4EE8F}"/>
              </a:ext>
            </a:extLst>
          </p:cNvPr>
          <p:cNvSpPr>
            <a:spLocks noGrp="1"/>
          </p:cNvSpPr>
          <p:nvPr>
            <p:ph type="dt" sz="half" idx="10"/>
          </p:nvPr>
        </p:nvSpPr>
        <p:spPr/>
        <p:txBody>
          <a:bodyPr/>
          <a:lstStyle/>
          <a:p>
            <a:fld id="{F9D84AF6-917A-4AAA-9A5D-1A8EA89AD872}" type="datetimeFigureOut">
              <a:rPr lang="en-GB" smtClean="0"/>
              <a:t>17/02/2023</a:t>
            </a:fld>
            <a:endParaRPr lang="en-GB"/>
          </a:p>
        </p:txBody>
      </p:sp>
      <p:sp>
        <p:nvSpPr>
          <p:cNvPr id="6" name="Footer Placeholder 5">
            <a:extLst>
              <a:ext uri="{FF2B5EF4-FFF2-40B4-BE49-F238E27FC236}">
                <a16:creationId xmlns:a16="http://schemas.microsoft.com/office/drawing/2014/main" id="{44098869-C70F-4653-B4E6-0F89E67609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61A161-D2B0-45DB-B747-04B9DAC57C6E}"/>
              </a:ext>
            </a:extLst>
          </p:cNvPr>
          <p:cNvSpPr>
            <a:spLocks noGrp="1"/>
          </p:cNvSpPr>
          <p:nvPr>
            <p:ph type="sldNum" sz="quarter" idx="12"/>
          </p:nvPr>
        </p:nvSpPr>
        <p:spPr/>
        <p:txBody>
          <a:bodyPr/>
          <a:lstStyle/>
          <a:p>
            <a:fld id="{C894992F-9CAE-4E27-B5C8-D4D785992BEE}" type="slidenum">
              <a:rPr lang="en-GB" smtClean="0"/>
              <a:t>‹#›</a:t>
            </a:fld>
            <a:endParaRPr lang="en-GB"/>
          </a:p>
        </p:txBody>
      </p:sp>
    </p:spTree>
    <p:extLst>
      <p:ext uri="{BB962C8B-B14F-4D97-AF65-F5344CB8AC3E}">
        <p14:creationId xmlns:p14="http://schemas.microsoft.com/office/powerpoint/2010/main" val="1148634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28FD1-286A-45D2-B523-50E887A0403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A5EBA81-772C-401C-8747-331E990ED4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A465A5-2621-43B3-95F0-2DD31AFE993A}"/>
              </a:ext>
            </a:extLst>
          </p:cNvPr>
          <p:cNvSpPr>
            <a:spLocks noGrp="1"/>
          </p:cNvSpPr>
          <p:nvPr>
            <p:ph type="dt" sz="half" idx="10"/>
          </p:nvPr>
        </p:nvSpPr>
        <p:spPr/>
        <p:txBody>
          <a:bodyPr/>
          <a:lstStyle/>
          <a:p>
            <a:fld id="{F9D84AF6-917A-4AAA-9A5D-1A8EA89AD872}" type="datetimeFigureOut">
              <a:rPr lang="en-GB" smtClean="0"/>
              <a:t>17/02/2023</a:t>
            </a:fld>
            <a:endParaRPr lang="en-GB"/>
          </a:p>
        </p:txBody>
      </p:sp>
      <p:sp>
        <p:nvSpPr>
          <p:cNvPr id="5" name="Footer Placeholder 4">
            <a:extLst>
              <a:ext uri="{FF2B5EF4-FFF2-40B4-BE49-F238E27FC236}">
                <a16:creationId xmlns:a16="http://schemas.microsoft.com/office/drawing/2014/main" id="{9D1110ED-CA5B-425E-BBC7-138E7AC74A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108B51E-7D67-4202-84FB-C0B2DB130EF3}"/>
              </a:ext>
            </a:extLst>
          </p:cNvPr>
          <p:cNvSpPr>
            <a:spLocks noGrp="1"/>
          </p:cNvSpPr>
          <p:nvPr>
            <p:ph type="sldNum" sz="quarter" idx="12"/>
          </p:nvPr>
        </p:nvSpPr>
        <p:spPr/>
        <p:txBody>
          <a:bodyPr/>
          <a:lstStyle/>
          <a:p>
            <a:fld id="{C894992F-9CAE-4E27-B5C8-D4D785992BEE}" type="slidenum">
              <a:rPr lang="en-GB" smtClean="0"/>
              <a:t>‹#›</a:t>
            </a:fld>
            <a:endParaRPr lang="en-GB"/>
          </a:p>
        </p:txBody>
      </p:sp>
    </p:spTree>
    <p:extLst>
      <p:ext uri="{BB962C8B-B14F-4D97-AF65-F5344CB8AC3E}">
        <p14:creationId xmlns:p14="http://schemas.microsoft.com/office/powerpoint/2010/main" val="4120651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EAB721-2EC1-4B5B-949A-257D7BE787C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BBE2396-EDED-43E9-B5A2-02079B6FF9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4F288E-7618-4BE6-953F-FCF8789DB604}"/>
              </a:ext>
            </a:extLst>
          </p:cNvPr>
          <p:cNvSpPr>
            <a:spLocks noGrp="1"/>
          </p:cNvSpPr>
          <p:nvPr>
            <p:ph type="dt" sz="half" idx="10"/>
          </p:nvPr>
        </p:nvSpPr>
        <p:spPr/>
        <p:txBody>
          <a:bodyPr/>
          <a:lstStyle/>
          <a:p>
            <a:fld id="{F9D84AF6-917A-4AAA-9A5D-1A8EA89AD872}" type="datetimeFigureOut">
              <a:rPr lang="en-GB" smtClean="0"/>
              <a:t>17/02/2023</a:t>
            </a:fld>
            <a:endParaRPr lang="en-GB"/>
          </a:p>
        </p:txBody>
      </p:sp>
      <p:sp>
        <p:nvSpPr>
          <p:cNvPr id="5" name="Footer Placeholder 4">
            <a:extLst>
              <a:ext uri="{FF2B5EF4-FFF2-40B4-BE49-F238E27FC236}">
                <a16:creationId xmlns:a16="http://schemas.microsoft.com/office/drawing/2014/main" id="{8F9D9BBD-66D3-4857-B56A-5B1D76BA2A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423D0E-A8BD-4D82-B8EC-59097224E424}"/>
              </a:ext>
            </a:extLst>
          </p:cNvPr>
          <p:cNvSpPr>
            <a:spLocks noGrp="1"/>
          </p:cNvSpPr>
          <p:nvPr>
            <p:ph type="sldNum" sz="quarter" idx="12"/>
          </p:nvPr>
        </p:nvSpPr>
        <p:spPr/>
        <p:txBody>
          <a:bodyPr/>
          <a:lstStyle/>
          <a:p>
            <a:fld id="{C894992F-9CAE-4E27-B5C8-D4D785992BEE}" type="slidenum">
              <a:rPr lang="en-GB" smtClean="0"/>
              <a:t>‹#›</a:t>
            </a:fld>
            <a:endParaRPr lang="en-GB"/>
          </a:p>
        </p:txBody>
      </p:sp>
    </p:spTree>
    <p:extLst>
      <p:ext uri="{BB962C8B-B14F-4D97-AF65-F5344CB8AC3E}">
        <p14:creationId xmlns:p14="http://schemas.microsoft.com/office/powerpoint/2010/main" val="3566799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6C41F1-5DFA-4387-BA06-8AB6C35B69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BCEA16-9CA9-4A5B-83E3-2D3E6145FE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2C93D34-192B-41FE-B282-D4B6C2F240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D84AF6-917A-4AAA-9A5D-1A8EA89AD872}" type="datetimeFigureOut">
              <a:rPr lang="en-GB" smtClean="0"/>
              <a:t>17/02/2023</a:t>
            </a:fld>
            <a:endParaRPr lang="en-GB"/>
          </a:p>
        </p:txBody>
      </p:sp>
      <p:sp>
        <p:nvSpPr>
          <p:cNvPr id="5" name="Footer Placeholder 4">
            <a:extLst>
              <a:ext uri="{FF2B5EF4-FFF2-40B4-BE49-F238E27FC236}">
                <a16:creationId xmlns:a16="http://schemas.microsoft.com/office/drawing/2014/main" id="{CCE7B2A0-C302-4770-8005-A268E5715D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5BBA9FE-181A-4181-8DEA-112BADDE6B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94992F-9CAE-4E27-B5C8-D4D785992BEE}" type="slidenum">
              <a:rPr lang="en-GB" smtClean="0"/>
              <a:t>‹#›</a:t>
            </a:fld>
            <a:endParaRPr lang="en-GB"/>
          </a:p>
        </p:txBody>
      </p:sp>
    </p:spTree>
    <p:extLst>
      <p:ext uri="{BB962C8B-B14F-4D97-AF65-F5344CB8AC3E}">
        <p14:creationId xmlns:p14="http://schemas.microsoft.com/office/powerpoint/2010/main" val="24038083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hyperlink" Target="http://www.fi-rem.com/" TargetMode="External"/><Relationship Id="rId4" Type="http://schemas.openxmlformats.org/officeDocument/2006/relationships/hyperlink" Target="mailto:enquiries@fi-rem.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D64E664F-8ED0-3340-92E4-813CA4B23E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18855" y="293616"/>
            <a:ext cx="7685841" cy="5437664"/>
          </a:xfrm>
          <a:prstGeom prst="rect">
            <a:avLst/>
          </a:prstGeom>
        </p:spPr>
      </p:pic>
      <p:sp>
        <p:nvSpPr>
          <p:cNvPr id="3" name="Title 1">
            <a:extLst>
              <a:ext uri="{FF2B5EF4-FFF2-40B4-BE49-F238E27FC236}">
                <a16:creationId xmlns:a16="http://schemas.microsoft.com/office/drawing/2014/main" id="{A3071903-52B2-44FA-AF45-1C7EA314477D}"/>
              </a:ext>
            </a:extLst>
          </p:cNvPr>
          <p:cNvSpPr txBox="1">
            <a:spLocks/>
          </p:cNvSpPr>
          <p:nvPr/>
        </p:nvSpPr>
        <p:spPr>
          <a:xfrm>
            <a:off x="0" y="4400358"/>
            <a:ext cx="12192000"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solidFill>
                  <a:srgbClr val="4A413E"/>
                </a:solidFill>
                <a:latin typeface="Arial" panose="020B0604020202020204" pitchFamily="34" charset="0"/>
                <a:cs typeface="Arial" panose="020B0604020202020204" pitchFamily="34" charset="0"/>
              </a:rPr>
              <a:t>PHOSPHOROUS BUDGET CALCULATIONS</a:t>
            </a:r>
          </a:p>
          <a:p>
            <a:pPr algn="ctr"/>
            <a:r>
              <a:rPr lang="en-GB" sz="3600" dirty="0">
                <a:solidFill>
                  <a:srgbClr val="4A413E"/>
                </a:solidFill>
                <a:latin typeface="Arial" panose="020B0604020202020204" pitchFamily="34" charset="0"/>
                <a:cs typeface="Arial" panose="020B0604020202020204" pitchFamily="34" charset="0"/>
              </a:rPr>
              <a:t>FI REAL ESTATE MANAGEMENT LTD</a:t>
            </a:r>
          </a:p>
          <a:p>
            <a:pPr algn="ctr"/>
            <a:r>
              <a:rPr lang="en-GB" sz="3600" dirty="0">
                <a:solidFill>
                  <a:srgbClr val="4A413E"/>
                </a:solidFill>
                <a:latin typeface="Arial" panose="020B0604020202020204" pitchFamily="34" charset="0"/>
                <a:cs typeface="Arial" panose="020B0604020202020204" pitchFamily="34" charset="0"/>
              </a:rPr>
              <a:t>DEVELOPMENTS AT WREXHAM IND ESTATE</a:t>
            </a:r>
          </a:p>
        </p:txBody>
      </p:sp>
      <p:pic>
        <p:nvPicPr>
          <p:cNvPr id="4" name="Picture 3" descr="Text&#10;&#10;Description automatically generated">
            <a:extLst>
              <a:ext uri="{FF2B5EF4-FFF2-40B4-BE49-F238E27FC236}">
                <a16:creationId xmlns:a16="http://schemas.microsoft.com/office/drawing/2014/main" id="{C929206B-E821-45C0-8106-C8C67450DB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6557" y="143020"/>
            <a:ext cx="1643865" cy="487827"/>
          </a:xfrm>
          <a:prstGeom prst="rect">
            <a:avLst/>
          </a:prstGeom>
        </p:spPr>
      </p:pic>
    </p:spTree>
    <p:extLst>
      <p:ext uri="{BB962C8B-B14F-4D97-AF65-F5344CB8AC3E}">
        <p14:creationId xmlns:p14="http://schemas.microsoft.com/office/powerpoint/2010/main" val="3680299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F961DBAE-B91F-41CC-B070-5D192D7071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41915" y="5860518"/>
            <a:ext cx="671120" cy="854462"/>
          </a:xfrm>
          <a:prstGeom prst="rect">
            <a:avLst/>
          </a:prstGeom>
        </p:spPr>
      </p:pic>
      <p:sp>
        <p:nvSpPr>
          <p:cNvPr id="6" name="Rectangle 5">
            <a:extLst>
              <a:ext uri="{FF2B5EF4-FFF2-40B4-BE49-F238E27FC236}">
                <a16:creationId xmlns:a16="http://schemas.microsoft.com/office/drawing/2014/main" id="{E8883941-E14B-4B79-88E7-A993BFD6C858}"/>
              </a:ext>
            </a:extLst>
          </p:cNvPr>
          <p:cNvSpPr/>
          <p:nvPr/>
        </p:nvSpPr>
        <p:spPr>
          <a:xfrm flipV="1">
            <a:off x="0" y="0"/>
            <a:ext cx="2118152" cy="514860"/>
          </a:xfrm>
          <a:prstGeom prst="rect">
            <a:avLst/>
          </a:prstGeom>
          <a:solidFill>
            <a:srgbClr val="FD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Text&#10;&#10;Description automatically generated">
            <a:extLst>
              <a:ext uri="{FF2B5EF4-FFF2-40B4-BE49-F238E27FC236}">
                <a16:creationId xmlns:a16="http://schemas.microsoft.com/office/drawing/2014/main" id="{90E8E789-B3F8-43DD-A252-F5C4691759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6557" y="143020"/>
            <a:ext cx="1643865" cy="487827"/>
          </a:xfrm>
          <a:prstGeom prst="rect">
            <a:avLst/>
          </a:prstGeom>
        </p:spPr>
      </p:pic>
      <p:sp>
        <p:nvSpPr>
          <p:cNvPr id="4" name="Subtitle 3">
            <a:extLst>
              <a:ext uri="{FF2B5EF4-FFF2-40B4-BE49-F238E27FC236}">
                <a16:creationId xmlns:a16="http://schemas.microsoft.com/office/drawing/2014/main" id="{F64C4245-FBBD-DC3F-CD26-3BE4EF3EDBB6}"/>
              </a:ext>
            </a:extLst>
          </p:cNvPr>
          <p:cNvSpPr>
            <a:spLocks noGrp="1"/>
          </p:cNvSpPr>
          <p:nvPr>
            <p:ph type="subTitle" idx="1"/>
          </p:nvPr>
        </p:nvSpPr>
        <p:spPr>
          <a:xfrm>
            <a:off x="1082557" y="1043396"/>
            <a:ext cx="9144000" cy="487827"/>
          </a:xfrm>
        </p:spPr>
        <p:txBody>
          <a:bodyPr/>
          <a:lstStyle/>
          <a:p>
            <a:r>
              <a:rPr lang="en-GB" sz="2400" dirty="0">
                <a:solidFill>
                  <a:srgbClr val="4A413E"/>
                </a:solidFill>
                <a:latin typeface="Arial" panose="020B0604020202020204" pitchFamily="34" charset="0"/>
                <a:cs typeface="Arial" panose="020B0604020202020204" pitchFamily="34" charset="0"/>
              </a:rPr>
              <a:t>PHOSPHOROUS BUDGET CALCULATIONS</a:t>
            </a:r>
          </a:p>
          <a:p>
            <a:endParaRPr lang="en-GB" dirty="0"/>
          </a:p>
        </p:txBody>
      </p:sp>
      <p:sp>
        <p:nvSpPr>
          <p:cNvPr id="13" name="TextBox 12">
            <a:extLst>
              <a:ext uri="{FF2B5EF4-FFF2-40B4-BE49-F238E27FC236}">
                <a16:creationId xmlns:a16="http://schemas.microsoft.com/office/drawing/2014/main" id="{57484745-D444-D9E7-3873-013129444CDB}"/>
              </a:ext>
            </a:extLst>
          </p:cNvPr>
          <p:cNvSpPr txBox="1"/>
          <p:nvPr/>
        </p:nvSpPr>
        <p:spPr>
          <a:xfrm>
            <a:off x="1208014" y="2059759"/>
            <a:ext cx="6862195" cy="1754326"/>
          </a:xfrm>
          <a:prstGeom prst="rect">
            <a:avLst/>
          </a:prstGeom>
          <a:noFill/>
        </p:spPr>
        <p:txBody>
          <a:bodyPr wrap="square" rtlCol="0">
            <a:spAutoFit/>
          </a:bodyPr>
          <a:lstStyle/>
          <a:p>
            <a:r>
              <a:rPr lang="en-GB" dirty="0"/>
              <a:t>CONTENTS</a:t>
            </a:r>
          </a:p>
          <a:p>
            <a:endParaRPr lang="en-GB" dirty="0"/>
          </a:p>
          <a:p>
            <a:pPr marL="285750" indent="-285750">
              <a:buFont typeface="Arial" panose="020B0604020202020204" pitchFamily="34" charset="0"/>
              <a:buChar char="•"/>
            </a:pPr>
            <a:r>
              <a:rPr lang="en-GB" dirty="0"/>
              <a:t>PHOSPHATES, HRA AND GUIDANCE</a:t>
            </a:r>
          </a:p>
          <a:p>
            <a:pPr marL="285750" indent="-285750">
              <a:buFont typeface="Arial" panose="020B0604020202020204" pitchFamily="34" charset="0"/>
              <a:buChar char="•"/>
            </a:pPr>
            <a:r>
              <a:rPr lang="en-GB" dirty="0"/>
              <a:t>PHOSPHATES BUDGET CALCULATION </a:t>
            </a:r>
          </a:p>
          <a:p>
            <a:pPr marL="285750" indent="-285750">
              <a:buFont typeface="Arial" panose="020B0604020202020204" pitchFamily="34" charset="0"/>
              <a:buChar char="•"/>
            </a:pPr>
            <a:r>
              <a:rPr lang="en-GB" dirty="0"/>
              <a:t>OPTIONS FOR MITIGATION</a:t>
            </a:r>
          </a:p>
          <a:p>
            <a:pPr marL="285750" indent="-285750">
              <a:buFont typeface="Arial" panose="020B0604020202020204" pitchFamily="34" charset="0"/>
              <a:buChar char="•"/>
            </a:pPr>
            <a:r>
              <a:rPr lang="en-GB" dirty="0"/>
              <a:t>EXAMPLE – SITE 5 WIE </a:t>
            </a:r>
          </a:p>
        </p:txBody>
      </p:sp>
      <p:sp>
        <p:nvSpPr>
          <p:cNvPr id="2" name="TextBox 1">
            <a:extLst>
              <a:ext uri="{FF2B5EF4-FFF2-40B4-BE49-F238E27FC236}">
                <a16:creationId xmlns:a16="http://schemas.microsoft.com/office/drawing/2014/main" id="{64690FB6-67FE-D3D5-AA35-6E50AB2CD6A0}"/>
              </a:ext>
            </a:extLst>
          </p:cNvPr>
          <p:cNvSpPr txBox="1"/>
          <p:nvPr/>
        </p:nvSpPr>
        <p:spPr>
          <a:xfrm>
            <a:off x="4365770" y="4342621"/>
            <a:ext cx="3460459" cy="369332"/>
          </a:xfrm>
          <a:prstGeom prst="rect">
            <a:avLst/>
          </a:prstGeom>
          <a:noFill/>
        </p:spPr>
        <p:txBody>
          <a:bodyPr wrap="square" rtlCol="0">
            <a:spAutoFit/>
          </a:bodyPr>
          <a:lstStyle/>
          <a:p>
            <a:r>
              <a:rPr lang="en-GB" dirty="0"/>
              <a:t>PRESENTED IN PARTNERSHIP WITH </a:t>
            </a:r>
          </a:p>
        </p:txBody>
      </p:sp>
      <p:sp>
        <p:nvSpPr>
          <p:cNvPr id="3" name="TextBox 2">
            <a:extLst>
              <a:ext uri="{FF2B5EF4-FFF2-40B4-BE49-F238E27FC236}">
                <a16:creationId xmlns:a16="http://schemas.microsoft.com/office/drawing/2014/main" id="{2F60AEB6-3A92-1BC1-1DB8-A2DA07D10611}"/>
              </a:ext>
            </a:extLst>
          </p:cNvPr>
          <p:cNvSpPr txBox="1"/>
          <p:nvPr/>
        </p:nvSpPr>
        <p:spPr>
          <a:xfrm>
            <a:off x="2988227" y="5209562"/>
            <a:ext cx="6215543" cy="646331"/>
          </a:xfrm>
          <a:prstGeom prst="rect">
            <a:avLst/>
          </a:prstGeom>
          <a:noFill/>
        </p:spPr>
        <p:txBody>
          <a:bodyPr wrap="square" rtlCol="0">
            <a:spAutoFit/>
          </a:bodyPr>
          <a:lstStyle/>
          <a:p>
            <a:r>
              <a:rPr lang="en-GB" dirty="0"/>
              <a:t>LOGOS – DELTA SIMMONDS, BARNSLEY MARSHALL, UES, PGLA &amp;  PLAN RED </a:t>
            </a:r>
          </a:p>
        </p:txBody>
      </p:sp>
    </p:spTree>
    <p:extLst>
      <p:ext uri="{BB962C8B-B14F-4D97-AF65-F5344CB8AC3E}">
        <p14:creationId xmlns:p14="http://schemas.microsoft.com/office/powerpoint/2010/main" val="737675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F961DBAE-B91F-41CC-B070-5D192D7071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41915" y="5860518"/>
            <a:ext cx="671120" cy="854462"/>
          </a:xfrm>
          <a:prstGeom prst="rect">
            <a:avLst/>
          </a:prstGeom>
        </p:spPr>
      </p:pic>
      <p:sp>
        <p:nvSpPr>
          <p:cNvPr id="6" name="Rectangle 5">
            <a:extLst>
              <a:ext uri="{FF2B5EF4-FFF2-40B4-BE49-F238E27FC236}">
                <a16:creationId xmlns:a16="http://schemas.microsoft.com/office/drawing/2014/main" id="{E8883941-E14B-4B79-88E7-A993BFD6C858}"/>
              </a:ext>
            </a:extLst>
          </p:cNvPr>
          <p:cNvSpPr/>
          <p:nvPr/>
        </p:nvSpPr>
        <p:spPr>
          <a:xfrm flipV="1">
            <a:off x="0" y="0"/>
            <a:ext cx="2118152" cy="514860"/>
          </a:xfrm>
          <a:prstGeom prst="rect">
            <a:avLst/>
          </a:prstGeom>
          <a:solidFill>
            <a:srgbClr val="FD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Text&#10;&#10;Description automatically generated">
            <a:extLst>
              <a:ext uri="{FF2B5EF4-FFF2-40B4-BE49-F238E27FC236}">
                <a16:creationId xmlns:a16="http://schemas.microsoft.com/office/drawing/2014/main" id="{90E8E789-B3F8-43DD-A252-F5C4691759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6557" y="143020"/>
            <a:ext cx="1643865" cy="487827"/>
          </a:xfrm>
          <a:prstGeom prst="rect">
            <a:avLst/>
          </a:prstGeom>
        </p:spPr>
      </p:pic>
      <p:sp>
        <p:nvSpPr>
          <p:cNvPr id="4" name="Subtitle 3">
            <a:extLst>
              <a:ext uri="{FF2B5EF4-FFF2-40B4-BE49-F238E27FC236}">
                <a16:creationId xmlns:a16="http://schemas.microsoft.com/office/drawing/2014/main" id="{F64C4245-FBBD-DC3F-CD26-3BE4EF3EDBB6}"/>
              </a:ext>
            </a:extLst>
          </p:cNvPr>
          <p:cNvSpPr>
            <a:spLocks noGrp="1"/>
          </p:cNvSpPr>
          <p:nvPr>
            <p:ph type="subTitle" idx="1"/>
          </p:nvPr>
        </p:nvSpPr>
        <p:spPr>
          <a:xfrm>
            <a:off x="1082557" y="1043396"/>
            <a:ext cx="9144000" cy="487827"/>
          </a:xfrm>
        </p:spPr>
        <p:txBody>
          <a:bodyPr/>
          <a:lstStyle/>
          <a:p>
            <a:r>
              <a:rPr lang="en-GB" dirty="0"/>
              <a:t>PHOSPHATES – HRA &amp; GUIDANCE </a:t>
            </a:r>
          </a:p>
        </p:txBody>
      </p:sp>
      <p:sp>
        <p:nvSpPr>
          <p:cNvPr id="3" name="TextBox 2">
            <a:extLst>
              <a:ext uri="{FF2B5EF4-FFF2-40B4-BE49-F238E27FC236}">
                <a16:creationId xmlns:a16="http://schemas.microsoft.com/office/drawing/2014/main" id="{1A786306-8316-30B4-DAE2-16A05F2CED60}"/>
              </a:ext>
            </a:extLst>
          </p:cNvPr>
          <p:cNvSpPr txBox="1"/>
          <p:nvPr/>
        </p:nvSpPr>
        <p:spPr>
          <a:xfrm>
            <a:off x="625357" y="1416923"/>
            <a:ext cx="8318618" cy="5047536"/>
          </a:xfrm>
          <a:prstGeom prst="rect">
            <a:avLst/>
          </a:prstGeom>
          <a:noFill/>
        </p:spPr>
        <p:txBody>
          <a:bodyPr wrap="square" rtlCol="0">
            <a:spAutoFit/>
          </a:bodyPr>
          <a:lstStyle/>
          <a:p>
            <a:r>
              <a:rPr lang="en-GB" sz="1400" dirty="0"/>
              <a:t>Project and Policy Understanding </a:t>
            </a:r>
          </a:p>
          <a:p>
            <a:pPr marL="285750" indent="-285750">
              <a:buFont typeface="Arial" panose="020B0604020202020204" pitchFamily="34" charset="0"/>
              <a:buChar char="•"/>
            </a:pPr>
            <a:r>
              <a:rPr lang="en-GB" sz="1400" dirty="0"/>
              <a:t>The proposed developments are a number of employment developments across Wrexham Industrial Estate</a:t>
            </a:r>
          </a:p>
          <a:p>
            <a:pPr marL="285750" indent="-285750">
              <a:buFont typeface="Arial" panose="020B0604020202020204" pitchFamily="34" charset="0"/>
              <a:buChar char="•"/>
            </a:pPr>
            <a:r>
              <a:rPr lang="en-GB" sz="1400" dirty="0"/>
              <a:t>NRW have advised Wrexham Borough Council (WBC)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in light of the unfavourable condition of the River Dee, which is a designated Special Area of Conservation (SAC), before determining a planning application that may give rise to additional phosphates within the catchment, competent authorities should undertake a Habitats Regulations Assessment (HRA).</a:t>
            </a:r>
          </a:p>
          <a:p>
            <a:pPr marL="285750" indent="-285750">
              <a:buFont typeface="Arial" panose="020B0604020202020204" pitchFamily="34" charset="0"/>
              <a:buChar char="•"/>
            </a:pPr>
            <a:r>
              <a:rPr lang="en-GB" sz="1400" dirty="0">
                <a:effectLst/>
                <a:latin typeface="Calibri" panose="020F0502020204030204" pitchFamily="34" charset="0"/>
                <a:ea typeface="Calibri" panose="020F0502020204030204" pitchFamily="34" charset="0"/>
                <a:cs typeface="Times New Roman" panose="02020603050405020304" pitchFamily="18" charset="0"/>
              </a:rPr>
              <a:t>The aim is to reduce the phosphorous input to the Wrexham Levels from new developments, this is due to growing concerns over eutrophication within these sensitive and scientifically important environments.</a:t>
            </a:r>
          </a:p>
          <a:p>
            <a:pPr marL="285750" indent="-285750">
              <a:buFont typeface="Arial" panose="020B0604020202020204" pitchFamily="34" charset="0"/>
              <a:buChar char="•"/>
            </a:pPr>
            <a:r>
              <a:rPr lang="en-GB" sz="1400" dirty="0"/>
              <a:t>Following a request by WBC FIREM completed HRA Screening Assessments for its developments at Site 5 and Bridgeway Centre</a:t>
            </a:r>
          </a:p>
          <a:p>
            <a:pPr marL="742950" lvl="1" indent="-285750">
              <a:buFont typeface="Arial" panose="020B0604020202020204" pitchFamily="34" charset="0"/>
              <a:buChar char="•"/>
            </a:pPr>
            <a:r>
              <a:rPr lang="en-GB" sz="1400" dirty="0"/>
              <a:t>The following European sites and international designated sites were found within 10 km of the Site:</a:t>
            </a:r>
          </a:p>
          <a:p>
            <a:pPr marL="742950" lvl="1" indent="-285750">
              <a:buFont typeface="Arial" panose="020B0604020202020204" pitchFamily="34" charset="0"/>
              <a:buChar char="•"/>
            </a:pPr>
            <a:r>
              <a:rPr lang="en-GB" sz="1400" dirty="0"/>
              <a:t>•	River Dee and </a:t>
            </a:r>
            <a:r>
              <a:rPr lang="en-GB" sz="1400" dirty="0" err="1"/>
              <a:t>Bala</a:t>
            </a:r>
            <a:r>
              <a:rPr lang="en-GB" sz="1400" dirty="0"/>
              <a:t> Lake Special Area of Conservation (SAC) at a distance of 2.93 km from the Site;</a:t>
            </a:r>
          </a:p>
          <a:p>
            <a:pPr marL="742950" lvl="1" indent="-285750">
              <a:buFont typeface="Arial" panose="020B0604020202020204" pitchFamily="34" charset="0"/>
              <a:buChar char="•"/>
            </a:pPr>
            <a:r>
              <a:rPr lang="en-GB" sz="1400" dirty="0"/>
              <a:t>•	Johnstown Newt Sites SAC 6.0 km from the Site; </a:t>
            </a:r>
          </a:p>
          <a:p>
            <a:pPr marL="742950" lvl="1" indent="-285750">
              <a:buFont typeface="Arial" panose="020B0604020202020204" pitchFamily="34" charset="0"/>
              <a:buChar char="•"/>
            </a:pPr>
            <a:r>
              <a:rPr lang="en-GB" sz="1400" dirty="0"/>
              <a:t>•	Berwyn and South Clwyd Mountains SAC, 9.7 km from the Site; and</a:t>
            </a:r>
          </a:p>
          <a:p>
            <a:pPr marL="742950" lvl="1" indent="-285750">
              <a:buFont typeface="Arial" panose="020B0604020202020204" pitchFamily="34" charset="0"/>
              <a:buChar char="•"/>
            </a:pPr>
            <a:r>
              <a:rPr lang="en-GB" sz="1400" dirty="0"/>
              <a:t>•	Midland Meres &amp; Mosses Phase 2 Ramsar, 4.63 km from the Site.</a:t>
            </a:r>
          </a:p>
          <a:p>
            <a:pPr marL="742950" lvl="1" indent="-285750">
              <a:buFont typeface="Arial" panose="020B0604020202020204" pitchFamily="34" charset="0"/>
              <a:buChar char="•"/>
            </a:pPr>
            <a:r>
              <a:rPr lang="en-GB" sz="1400" dirty="0"/>
              <a:t>No impact pathways were scoped in for further assessment for potential to cause a Likely Significant Effect either alone or in combination with other developments. </a:t>
            </a:r>
          </a:p>
          <a:p>
            <a:pPr marL="742950" lvl="1" indent="-285750">
              <a:buFont typeface="Arial" panose="020B0604020202020204" pitchFamily="34" charset="0"/>
              <a:buChar char="•"/>
            </a:pPr>
            <a:r>
              <a:rPr lang="en-GB" sz="1400" dirty="0"/>
              <a:t>The HRA Screening report found that without mitigation, there is unlikely to be a significant effect on the qualifying features of the designated sites during either the construction or operational phases of works since all potential impact pathways have been scoped out.</a:t>
            </a:r>
          </a:p>
          <a:p>
            <a:pPr marL="285750" indent="-285750">
              <a:buFont typeface="Arial" panose="020B0604020202020204" pitchFamily="34" charset="0"/>
              <a:buChar char="•"/>
            </a:pPr>
            <a:r>
              <a:rPr lang="en-GB" sz="1400" dirty="0"/>
              <a:t>Whilst the NRW Guidance and the results of the HRA screening does mean employment development can be screened out for increasing Phosphates FIREM has taken the decision to target its developments as being phosphates neutral through natural based solutions </a:t>
            </a:r>
          </a:p>
        </p:txBody>
      </p:sp>
    </p:spTree>
    <p:extLst>
      <p:ext uri="{BB962C8B-B14F-4D97-AF65-F5344CB8AC3E}">
        <p14:creationId xmlns:p14="http://schemas.microsoft.com/office/powerpoint/2010/main" val="3249938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F961DBAE-B91F-41CC-B070-5D192D7071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41915" y="5860518"/>
            <a:ext cx="671120" cy="854462"/>
          </a:xfrm>
          <a:prstGeom prst="rect">
            <a:avLst/>
          </a:prstGeom>
        </p:spPr>
      </p:pic>
      <p:sp>
        <p:nvSpPr>
          <p:cNvPr id="6" name="Rectangle 5">
            <a:extLst>
              <a:ext uri="{FF2B5EF4-FFF2-40B4-BE49-F238E27FC236}">
                <a16:creationId xmlns:a16="http://schemas.microsoft.com/office/drawing/2014/main" id="{E8883941-E14B-4B79-88E7-A993BFD6C858}"/>
              </a:ext>
            </a:extLst>
          </p:cNvPr>
          <p:cNvSpPr/>
          <p:nvPr/>
        </p:nvSpPr>
        <p:spPr>
          <a:xfrm flipV="1">
            <a:off x="0" y="0"/>
            <a:ext cx="2118152" cy="514860"/>
          </a:xfrm>
          <a:prstGeom prst="rect">
            <a:avLst/>
          </a:prstGeom>
          <a:solidFill>
            <a:srgbClr val="FD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Text&#10;&#10;Description automatically generated">
            <a:extLst>
              <a:ext uri="{FF2B5EF4-FFF2-40B4-BE49-F238E27FC236}">
                <a16:creationId xmlns:a16="http://schemas.microsoft.com/office/drawing/2014/main" id="{90E8E789-B3F8-43DD-A252-F5C4691759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6557" y="143020"/>
            <a:ext cx="1643865" cy="487827"/>
          </a:xfrm>
          <a:prstGeom prst="rect">
            <a:avLst/>
          </a:prstGeom>
        </p:spPr>
      </p:pic>
      <p:sp>
        <p:nvSpPr>
          <p:cNvPr id="4" name="Subtitle 3">
            <a:extLst>
              <a:ext uri="{FF2B5EF4-FFF2-40B4-BE49-F238E27FC236}">
                <a16:creationId xmlns:a16="http://schemas.microsoft.com/office/drawing/2014/main" id="{F64C4245-FBBD-DC3F-CD26-3BE4EF3EDBB6}"/>
              </a:ext>
            </a:extLst>
          </p:cNvPr>
          <p:cNvSpPr>
            <a:spLocks noGrp="1"/>
          </p:cNvSpPr>
          <p:nvPr>
            <p:ph type="subTitle" idx="1"/>
          </p:nvPr>
        </p:nvSpPr>
        <p:spPr>
          <a:xfrm>
            <a:off x="1059076" y="630847"/>
            <a:ext cx="9144000" cy="487827"/>
          </a:xfrm>
        </p:spPr>
        <p:txBody>
          <a:bodyPr/>
          <a:lstStyle/>
          <a:p>
            <a:r>
              <a:rPr lang="en-GB" dirty="0"/>
              <a:t>PHOSPHATES BUDGET CALCULATION </a:t>
            </a:r>
          </a:p>
        </p:txBody>
      </p:sp>
      <p:sp>
        <p:nvSpPr>
          <p:cNvPr id="7" name="TextBox 6">
            <a:extLst>
              <a:ext uri="{FF2B5EF4-FFF2-40B4-BE49-F238E27FC236}">
                <a16:creationId xmlns:a16="http://schemas.microsoft.com/office/drawing/2014/main" id="{2698725B-D919-8A52-7486-6A72447FE59D}"/>
              </a:ext>
            </a:extLst>
          </p:cNvPr>
          <p:cNvSpPr txBox="1"/>
          <p:nvPr/>
        </p:nvSpPr>
        <p:spPr>
          <a:xfrm>
            <a:off x="954581" y="1234661"/>
            <a:ext cx="4053648" cy="5386090"/>
          </a:xfrm>
          <a:prstGeom prst="rect">
            <a:avLst/>
          </a:prstGeom>
          <a:noFill/>
        </p:spPr>
        <p:txBody>
          <a:bodyPr wrap="square" rtlCol="0">
            <a:spAutoFit/>
          </a:bodyPr>
          <a:lstStyle/>
          <a:p>
            <a:r>
              <a:rPr lang="en-GB" dirty="0"/>
              <a:t>PEOPLE IMPACT</a:t>
            </a:r>
          </a:p>
          <a:p>
            <a:endParaRPr lang="en-GB" dirty="0"/>
          </a:p>
          <a:p>
            <a:pPr marL="285750" indent="-285750">
              <a:buFont typeface="Arial" panose="020B0604020202020204" pitchFamily="34" charset="0"/>
              <a:buChar char="•"/>
            </a:pPr>
            <a:r>
              <a:rPr lang="en-GB" sz="1400" dirty="0"/>
              <a:t>Model Logic have been instructed to complete a review of employment inflows into Wrexham Industrial Estate from both inside and outside the River Dee and </a:t>
            </a:r>
            <a:r>
              <a:rPr lang="en-GB" sz="1400" dirty="0" err="1"/>
              <a:t>Bala</a:t>
            </a:r>
            <a:r>
              <a:rPr lang="en-GB" sz="1400" dirty="0"/>
              <a:t> Lake SAC Catchment Area</a:t>
            </a:r>
          </a:p>
          <a:p>
            <a:pPr marL="285750" indent="-285750">
              <a:buFont typeface="Arial" panose="020B0604020202020204" pitchFamily="34" charset="0"/>
              <a:buChar char="•"/>
            </a:pPr>
            <a:r>
              <a:rPr lang="en-GB" sz="1400" dirty="0">
                <a:effectLst/>
                <a:latin typeface="Calibri" panose="020F0502020204030204" pitchFamily="34" charset="0"/>
                <a:ea typeface="Calibri" panose="020F0502020204030204" pitchFamily="34" charset="0"/>
              </a:rPr>
              <a:t>A map of the River Dee and </a:t>
            </a:r>
            <a:r>
              <a:rPr lang="en-GB" sz="1400" dirty="0" err="1">
                <a:effectLst/>
                <a:latin typeface="Calibri" panose="020F0502020204030204" pitchFamily="34" charset="0"/>
                <a:ea typeface="Calibri" panose="020F0502020204030204" pitchFamily="34" charset="0"/>
              </a:rPr>
              <a:t>Bala</a:t>
            </a:r>
            <a:r>
              <a:rPr lang="en-GB" sz="1400" dirty="0">
                <a:effectLst/>
                <a:latin typeface="Calibri" panose="020F0502020204030204" pitchFamily="34" charset="0"/>
                <a:ea typeface="Calibri" panose="020F0502020204030204" pitchFamily="34" charset="0"/>
              </a:rPr>
              <a:t> Lake SAC was used to identify the postcode sectors that are captured within its boundary</a:t>
            </a:r>
          </a:p>
          <a:p>
            <a:pPr marL="285750" indent="-285750">
              <a:buFont typeface="Arial" panose="020B0604020202020204" pitchFamily="34" charset="0"/>
              <a:buChar char="•"/>
            </a:pPr>
            <a:r>
              <a:rPr lang="en-GB" sz="1400" dirty="0"/>
              <a:t>For each of the postcode sectors, within 80km, estimates of the 2021 population were used in conjunction with the calculated travel time from Wrexham Industrial Estate </a:t>
            </a:r>
          </a:p>
          <a:p>
            <a:pPr marL="285750" indent="-285750">
              <a:buFont typeface="Arial" panose="020B0604020202020204" pitchFamily="34" charset="0"/>
              <a:buChar char="•"/>
            </a:pPr>
            <a:r>
              <a:rPr lang="en-GB" sz="1400" dirty="0"/>
              <a:t>The latest 2022 ONS travel to work profile was used to apply the percentage of workers travelling within defined distance bands</a:t>
            </a:r>
          </a:p>
          <a:p>
            <a:pPr marL="285750" indent="-285750">
              <a:buFont typeface="Arial" panose="020B0604020202020204" pitchFamily="34" charset="0"/>
              <a:buChar char="•"/>
            </a:pPr>
            <a:r>
              <a:rPr lang="en-GB" sz="1400" dirty="0"/>
              <a:t>Using the travel to work profile, together with the detailed mapping, the analysis calculated the percentage of workers at the Wrexham Industrial Estate who would live within the SAC boundary, this equates to 91.60 %</a:t>
            </a:r>
          </a:p>
          <a:p>
            <a:pPr marL="285750" indent="-285750">
              <a:buFont typeface="Arial" panose="020B0604020202020204" pitchFamily="34" charset="0"/>
              <a:buChar char="•"/>
            </a:pPr>
            <a:r>
              <a:rPr lang="en-GB" sz="1400" dirty="0"/>
              <a:t>Therefore to calculate the net impact of the development we have assumed 8.40% of employees reside outside of the SAC boundary</a:t>
            </a:r>
          </a:p>
        </p:txBody>
      </p:sp>
      <p:sp>
        <p:nvSpPr>
          <p:cNvPr id="12" name="TextBox 11">
            <a:extLst>
              <a:ext uri="{FF2B5EF4-FFF2-40B4-BE49-F238E27FC236}">
                <a16:creationId xmlns:a16="http://schemas.microsoft.com/office/drawing/2014/main" id="{AFD3E527-DCB0-6CA9-0C84-5CB1FFF540ED}"/>
              </a:ext>
            </a:extLst>
          </p:cNvPr>
          <p:cNvSpPr txBox="1"/>
          <p:nvPr/>
        </p:nvSpPr>
        <p:spPr>
          <a:xfrm>
            <a:off x="5623474" y="1181760"/>
            <a:ext cx="5562600" cy="5170646"/>
          </a:xfrm>
          <a:prstGeom prst="rect">
            <a:avLst/>
          </a:prstGeom>
          <a:noFill/>
        </p:spPr>
        <p:txBody>
          <a:bodyPr wrap="square" rtlCol="0">
            <a:spAutoFit/>
          </a:bodyPr>
          <a:lstStyle/>
          <a:p>
            <a:r>
              <a:rPr lang="en-GB" dirty="0"/>
              <a:t>SURFACE WATER IMPACT</a:t>
            </a:r>
          </a:p>
          <a:p>
            <a:endParaRPr lang="en-GB" dirty="0"/>
          </a:p>
          <a:p>
            <a:pPr marL="285750" indent="-285750">
              <a:buFont typeface="Arial" panose="020B0604020202020204" pitchFamily="34" charset="0"/>
              <a:buChar char="•"/>
            </a:pPr>
            <a:r>
              <a:rPr lang="en-GB" sz="1400" dirty="0"/>
              <a:t>As Wrexham phosphates calculator is not yet complete the North-</a:t>
            </a:r>
            <a:r>
              <a:rPr lang="en-GB" sz="1400" dirty="0" err="1"/>
              <a:t>Norfolks’s</a:t>
            </a:r>
            <a:r>
              <a:rPr lang="en-GB" sz="1400" dirty="0"/>
              <a:t> calculator has been use to calculate the additional phosphate loads generated from the development by people and the development itself </a:t>
            </a:r>
          </a:p>
          <a:p>
            <a:pPr marL="285750" indent="-285750">
              <a:buFont typeface="Arial" panose="020B0604020202020204" pitchFamily="34" charset="0"/>
              <a:buChar char="•"/>
            </a:pPr>
            <a:r>
              <a:rPr lang="en-GB" sz="1400" dirty="0">
                <a:latin typeface="Calibri" panose="020F0502020204030204" pitchFamily="34" charset="0"/>
              </a:rPr>
              <a:t>Methodology used is set out in </a:t>
            </a:r>
            <a:r>
              <a:rPr lang="fr-FR" sz="1400" dirty="0">
                <a:latin typeface="Calibri" panose="020F0502020204030204" pitchFamily="34" charset="0"/>
              </a:rPr>
              <a:t>Natural </a:t>
            </a:r>
            <a:r>
              <a:rPr lang="fr-FR" sz="1400" dirty="0" err="1">
                <a:latin typeface="Calibri" panose="020F0502020204030204" pitchFamily="34" charset="0"/>
              </a:rPr>
              <a:t>England’s</a:t>
            </a:r>
            <a:r>
              <a:rPr lang="fr-FR" sz="1400" dirty="0">
                <a:latin typeface="Calibri" panose="020F0502020204030204" pitchFamily="34" charset="0"/>
              </a:rPr>
              <a:t> ‘</a:t>
            </a:r>
            <a:r>
              <a:rPr lang="fr-FR" sz="1400" dirty="0" err="1">
                <a:latin typeface="Calibri" panose="020F0502020204030204" pitchFamily="34" charset="0"/>
              </a:rPr>
              <a:t>Nutrient</a:t>
            </a:r>
            <a:r>
              <a:rPr lang="fr-FR" sz="1400" dirty="0">
                <a:latin typeface="Calibri" panose="020F0502020204030204" pitchFamily="34" charset="0"/>
              </a:rPr>
              <a:t> Budget </a:t>
            </a:r>
            <a:r>
              <a:rPr lang="fr-FR" sz="1400" dirty="0" err="1">
                <a:latin typeface="Calibri" panose="020F0502020204030204" pitchFamily="34" charset="0"/>
              </a:rPr>
              <a:t>Calculator</a:t>
            </a:r>
            <a:r>
              <a:rPr lang="fr-FR" sz="1400" dirty="0">
                <a:latin typeface="Calibri" panose="020F0502020204030204" pitchFamily="34" charset="0"/>
              </a:rPr>
              <a:t> Guidance Document’.</a:t>
            </a:r>
          </a:p>
          <a:p>
            <a:r>
              <a:rPr lang="fr-FR" sz="1400" u="sng" dirty="0">
                <a:latin typeface="Calibri" panose="020F0502020204030204" pitchFamily="34" charset="0"/>
              </a:rPr>
              <a:t>Stage 1</a:t>
            </a:r>
          </a:p>
          <a:p>
            <a:pPr marL="285750" indent="-285750">
              <a:buFont typeface="Arial" panose="020B0604020202020204" pitchFamily="34" charset="0"/>
              <a:buChar char="•"/>
            </a:pPr>
            <a:r>
              <a:rPr lang="fr-FR" sz="1400" dirty="0">
                <a:latin typeface="Calibri" panose="020F0502020204030204" pitchFamily="34" charset="0"/>
              </a:rPr>
              <a:t>Net migration in to the </a:t>
            </a:r>
            <a:r>
              <a:rPr lang="fr-FR" sz="1400" dirty="0" err="1">
                <a:latin typeface="Calibri" panose="020F0502020204030204" pitchFamily="34" charset="0"/>
              </a:rPr>
              <a:t>catchment</a:t>
            </a:r>
            <a:r>
              <a:rPr lang="fr-FR" sz="1400" dirty="0">
                <a:latin typeface="Calibri" panose="020F0502020204030204" pitchFamily="34" charset="0"/>
              </a:rPr>
              <a:t> area </a:t>
            </a:r>
            <a:r>
              <a:rPr lang="fr-FR" sz="1400" dirty="0" err="1">
                <a:latin typeface="Calibri" panose="020F0502020204030204" pitchFamily="34" charset="0"/>
              </a:rPr>
              <a:t>is</a:t>
            </a:r>
            <a:r>
              <a:rPr lang="fr-FR" sz="1400" dirty="0">
                <a:latin typeface="Calibri" panose="020F0502020204030204" pitchFamily="34" charset="0"/>
              </a:rPr>
              <a:t> </a:t>
            </a:r>
            <a:r>
              <a:rPr lang="fr-FR" sz="1400" dirty="0" err="1">
                <a:latin typeface="Calibri" panose="020F0502020204030204" pitchFamily="34" charset="0"/>
              </a:rPr>
              <a:t>expected</a:t>
            </a:r>
            <a:r>
              <a:rPr lang="fr-FR" sz="1400" dirty="0">
                <a:latin typeface="Calibri" panose="020F0502020204030204" pitchFamily="34" charset="0"/>
              </a:rPr>
              <a:t> by WBC</a:t>
            </a:r>
          </a:p>
          <a:p>
            <a:pPr marL="285750" indent="-285750">
              <a:buFont typeface="Arial" panose="020B0604020202020204" pitchFamily="34" charset="0"/>
              <a:buChar char="•"/>
            </a:pPr>
            <a:r>
              <a:rPr lang="fr-FR" sz="1400" dirty="0">
                <a:latin typeface="Calibri" panose="020F0502020204030204" pitchFamily="34" charset="0"/>
              </a:rPr>
              <a:t>The net </a:t>
            </a:r>
            <a:r>
              <a:rPr lang="fr-FR" sz="1400" dirty="0" err="1">
                <a:latin typeface="Calibri" panose="020F0502020204030204" pitchFamily="34" charset="0"/>
              </a:rPr>
              <a:t>inflow</a:t>
            </a:r>
            <a:r>
              <a:rPr lang="fr-FR" sz="1400" dirty="0">
                <a:latin typeface="Calibri" panose="020F0502020204030204" pitchFamily="34" charset="0"/>
              </a:rPr>
              <a:t> has been calculated by Model </a:t>
            </a:r>
            <a:r>
              <a:rPr lang="en-GB" sz="1400" dirty="0">
                <a:latin typeface="Calibri" panose="020F0502020204030204" pitchFamily="34" charset="0"/>
              </a:rPr>
              <a:t>Logic as explained earlier</a:t>
            </a:r>
          </a:p>
          <a:p>
            <a:r>
              <a:rPr lang="en-GB" sz="1400" u="sng" dirty="0">
                <a:latin typeface="Calibri" panose="020F0502020204030204" pitchFamily="34" charset="0"/>
              </a:rPr>
              <a:t>Stage 2 </a:t>
            </a:r>
          </a:p>
          <a:p>
            <a:pPr marL="285750" indent="-285750">
              <a:buFont typeface="Arial" panose="020B0604020202020204" pitchFamily="34" charset="0"/>
              <a:buChar char="•"/>
            </a:pPr>
            <a:r>
              <a:rPr lang="en-GB" sz="1400" dirty="0">
                <a:latin typeface="Calibri" panose="020F0502020204030204" pitchFamily="34" charset="0"/>
              </a:rPr>
              <a:t>Calculate existing Total Phosphates from current land use</a:t>
            </a:r>
          </a:p>
          <a:p>
            <a:r>
              <a:rPr lang="en-GB" sz="1400" u="sng" dirty="0">
                <a:latin typeface="Calibri" panose="020F0502020204030204" pitchFamily="34" charset="0"/>
              </a:rPr>
              <a:t>Stage 3</a:t>
            </a:r>
          </a:p>
          <a:p>
            <a:pPr marL="285750" indent="-285750">
              <a:buFont typeface="Arial" panose="020B0604020202020204" pitchFamily="34" charset="0"/>
              <a:buChar char="•"/>
            </a:pPr>
            <a:r>
              <a:rPr lang="en-GB" sz="1400" dirty="0">
                <a:latin typeface="Calibri" panose="020F0502020204030204" pitchFamily="34" charset="0"/>
              </a:rPr>
              <a:t>Calculate the Total Phosphates loads for the proposed land uses – includes loads from new urban development and from new open spaces</a:t>
            </a:r>
          </a:p>
          <a:p>
            <a:r>
              <a:rPr lang="en-GB" sz="1400" u="sng" dirty="0">
                <a:latin typeface="Calibri" panose="020F0502020204030204" pitchFamily="34" charset="0"/>
              </a:rPr>
              <a:t>Stage 4 </a:t>
            </a:r>
          </a:p>
          <a:p>
            <a:pPr marL="285750" indent="-285750">
              <a:buFont typeface="Arial" panose="020B0604020202020204" pitchFamily="34" charset="0"/>
              <a:buChar char="•"/>
            </a:pPr>
            <a:r>
              <a:rPr lang="en-GB" sz="1400" dirty="0">
                <a:latin typeface="Calibri" panose="020F0502020204030204" pitchFamily="34" charset="0"/>
              </a:rPr>
              <a:t>Calculate Annual Phosphorus Budget for the proposed development. This is the total annual phosphorus load, which is necessary to mitigate for, as per the requirements</a:t>
            </a:r>
          </a:p>
          <a:p>
            <a:pPr marL="285750" indent="-285750">
              <a:buFont typeface="Arial" panose="020B0604020202020204" pitchFamily="34" charset="0"/>
              <a:buChar char="•"/>
            </a:pPr>
            <a:endParaRPr lang="en-GB" sz="1400" dirty="0">
              <a:latin typeface="Calibri" panose="020F0502020204030204" pitchFamily="34" charset="0"/>
            </a:endParaRPr>
          </a:p>
          <a:p>
            <a:pPr marL="285750" indent="-285750">
              <a:buFont typeface="Arial" panose="020B0604020202020204" pitchFamily="34" charset="0"/>
              <a:buChar char="•"/>
            </a:pPr>
            <a:endParaRPr lang="en-GB" sz="1400" dirty="0"/>
          </a:p>
        </p:txBody>
      </p:sp>
    </p:spTree>
    <p:extLst>
      <p:ext uri="{BB962C8B-B14F-4D97-AF65-F5344CB8AC3E}">
        <p14:creationId xmlns:p14="http://schemas.microsoft.com/office/powerpoint/2010/main" val="2849108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F961DBAE-B91F-41CC-B070-5D192D7071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41915" y="5860518"/>
            <a:ext cx="671120" cy="854462"/>
          </a:xfrm>
          <a:prstGeom prst="rect">
            <a:avLst/>
          </a:prstGeom>
        </p:spPr>
      </p:pic>
      <p:sp>
        <p:nvSpPr>
          <p:cNvPr id="6" name="Rectangle 5">
            <a:extLst>
              <a:ext uri="{FF2B5EF4-FFF2-40B4-BE49-F238E27FC236}">
                <a16:creationId xmlns:a16="http://schemas.microsoft.com/office/drawing/2014/main" id="{E8883941-E14B-4B79-88E7-A993BFD6C858}"/>
              </a:ext>
            </a:extLst>
          </p:cNvPr>
          <p:cNvSpPr/>
          <p:nvPr/>
        </p:nvSpPr>
        <p:spPr>
          <a:xfrm flipV="1">
            <a:off x="0" y="0"/>
            <a:ext cx="2118152" cy="514860"/>
          </a:xfrm>
          <a:prstGeom prst="rect">
            <a:avLst/>
          </a:prstGeom>
          <a:solidFill>
            <a:srgbClr val="FD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Text&#10;&#10;Description automatically generated">
            <a:extLst>
              <a:ext uri="{FF2B5EF4-FFF2-40B4-BE49-F238E27FC236}">
                <a16:creationId xmlns:a16="http://schemas.microsoft.com/office/drawing/2014/main" id="{90E8E789-B3F8-43DD-A252-F5C4691759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6557" y="143020"/>
            <a:ext cx="1643865" cy="487827"/>
          </a:xfrm>
          <a:prstGeom prst="rect">
            <a:avLst/>
          </a:prstGeom>
        </p:spPr>
      </p:pic>
      <p:sp>
        <p:nvSpPr>
          <p:cNvPr id="4" name="Subtitle 3">
            <a:extLst>
              <a:ext uri="{FF2B5EF4-FFF2-40B4-BE49-F238E27FC236}">
                <a16:creationId xmlns:a16="http://schemas.microsoft.com/office/drawing/2014/main" id="{F64C4245-FBBD-DC3F-CD26-3BE4EF3EDBB6}"/>
              </a:ext>
            </a:extLst>
          </p:cNvPr>
          <p:cNvSpPr>
            <a:spLocks noGrp="1"/>
          </p:cNvSpPr>
          <p:nvPr>
            <p:ph type="subTitle" idx="1"/>
          </p:nvPr>
        </p:nvSpPr>
        <p:spPr>
          <a:xfrm>
            <a:off x="1082557" y="1043396"/>
            <a:ext cx="9144000" cy="487827"/>
          </a:xfrm>
        </p:spPr>
        <p:txBody>
          <a:bodyPr/>
          <a:lstStyle/>
          <a:p>
            <a:r>
              <a:rPr lang="en-GB" dirty="0"/>
              <a:t>OPTIONS FOR MITIGATION</a:t>
            </a:r>
          </a:p>
        </p:txBody>
      </p:sp>
      <p:sp>
        <p:nvSpPr>
          <p:cNvPr id="2" name="TextBox 1">
            <a:extLst>
              <a:ext uri="{FF2B5EF4-FFF2-40B4-BE49-F238E27FC236}">
                <a16:creationId xmlns:a16="http://schemas.microsoft.com/office/drawing/2014/main" id="{CAAAE6A6-E42B-E453-B70F-461C5ADAC8ED}"/>
              </a:ext>
            </a:extLst>
          </p:cNvPr>
          <p:cNvSpPr txBox="1"/>
          <p:nvPr/>
        </p:nvSpPr>
        <p:spPr>
          <a:xfrm>
            <a:off x="1400961" y="1761688"/>
            <a:ext cx="7835318" cy="2862322"/>
          </a:xfrm>
          <a:prstGeom prst="rect">
            <a:avLst/>
          </a:prstGeom>
          <a:noFill/>
        </p:spPr>
        <p:txBody>
          <a:bodyPr wrap="square" rtlCol="0">
            <a:spAutoFit/>
          </a:bodyPr>
          <a:lstStyle/>
          <a:p>
            <a:pPr marL="285750" indent="-285750">
              <a:buFont typeface="Arial" panose="020B0604020202020204" pitchFamily="34" charset="0"/>
              <a:buChar char="•"/>
            </a:pPr>
            <a:r>
              <a:rPr lang="en-GB" dirty="0"/>
              <a:t>Use of natural based solutions on site such as Swales, Rainwater Gardens, Reed Beds </a:t>
            </a:r>
          </a:p>
          <a:p>
            <a:pPr marL="285750" indent="-285750">
              <a:buFont typeface="Arial" panose="020B0604020202020204" pitchFamily="34" charset="0"/>
              <a:buChar char="•"/>
            </a:pPr>
            <a:r>
              <a:rPr lang="en-GB" dirty="0"/>
              <a:t>Use of natural based solutions on other FIREM owned sites within Wrexham Industrial Estate</a:t>
            </a:r>
          </a:p>
          <a:p>
            <a:pPr marL="285750" indent="-285750">
              <a:buFont typeface="Arial" panose="020B0604020202020204" pitchFamily="34" charset="0"/>
              <a:buChar char="•"/>
            </a:pPr>
            <a:r>
              <a:rPr lang="en-GB" dirty="0"/>
              <a:t>Partnering with organisations such as Welsh Water, NRW, Wildlife Trusts Wales and WWT to develop NBS so also provide a social benefit</a:t>
            </a:r>
          </a:p>
          <a:p>
            <a:pPr marL="285750" indent="-285750">
              <a:buFont typeface="Arial" panose="020B0604020202020204" pitchFamily="34" charset="0"/>
              <a:buChar char="•"/>
            </a:pPr>
            <a:r>
              <a:rPr lang="en-GB" dirty="0"/>
              <a:t>On site package treatment plant for generated effluent</a:t>
            </a:r>
          </a:p>
          <a:p>
            <a:pPr marL="285750" indent="-285750">
              <a:buFont typeface="Arial" panose="020B0604020202020204" pitchFamily="34" charset="0"/>
              <a:buChar char="•"/>
            </a:pPr>
            <a:r>
              <a:rPr lang="en-GB" dirty="0"/>
              <a:t>Offsite treatment such as anaerobic digestion</a:t>
            </a:r>
          </a:p>
          <a:p>
            <a:pPr marL="285750" indent="-285750">
              <a:buFont typeface="Arial" panose="020B0604020202020204" pitchFamily="34" charset="0"/>
              <a:buChar char="•"/>
            </a:pPr>
            <a:r>
              <a:rPr lang="en-GB" dirty="0"/>
              <a:t>Sec 106 contributions to the upgrades of the local waste water treatment works</a:t>
            </a:r>
          </a:p>
        </p:txBody>
      </p:sp>
    </p:spTree>
    <p:extLst>
      <p:ext uri="{BB962C8B-B14F-4D97-AF65-F5344CB8AC3E}">
        <p14:creationId xmlns:p14="http://schemas.microsoft.com/office/powerpoint/2010/main" val="1298703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F961DBAE-B91F-41CC-B070-5D192D7071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41915" y="5860518"/>
            <a:ext cx="671120" cy="854462"/>
          </a:xfrm>
          <a:prstGeom prst="rect">
            <a:avLst/>
          </a:prstGeom>
        </p:spPr>
      </p:pic>
      <p:sp>
        <p:nvSpPr>
          <p:cNvPr id="6" name="Rectangle 5">
            <a:extLst>
              <a:ext uri="{FF2B5EF4-FFF2-40B4-BE49-F238E27FC236}">
                <a16:creationId xmlns:a16="http://schemas.microsoft.com/office/drawing/2014/main" id="{E8883941-E14B-4B79-88E7-A993BFD6C858}"/>
              </a:ext>
            </a:extLst>
          </p:cNvPr>
          <p:cNvSpPr/>
          <p:nvPr/>
        </p:nvSpPr>
        <p:spPr>
          <a:xfrm flipV="1">
            <a:off x="0" y="0"/>
            <a:ext cx="2118152" cy="514860"/>
          </a:xfrm>
          <a:prstGeom prst="rect">
            <a:avLst/>
          </a:prstGeom>
          <a:solidFill>
            <a:srgbClr val="FD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Text&#10;&#10;Description automatically generated">
            <a:extLst>
              <a:ext uri="{FF2B5EF4-FFF2-40B4-BE49-F238E27FC236}">
                <a16:creationId xmlns:a16="http://schemas.microsoft.com/office/drawing/2014/main" id="{90E8E789-B3F8-43DD-A252-F5C4691759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6557" y="143020"/>
            <a:ext cx="1643865" cy="487827"/>
          </a:xfrm>
          <a:prstGeom prst="rect">
            <a:avLst/>
          </a:prstGeom>
        </p:spPr>
      </p:pic>
      <p:sp>
        <p:nvSpPr>
          <p:cNvPr id="4" name="Subtitle 3">
            <a:extLst>
              <a:ext uri="{FF2B5EF4-FFF2-40B4-BE49-F238E27FC236}">
                <a16:creationId xmlns:a16="http://schemas.microsoft.com/office/drawing/2014/main" id="{F64C4245-FBBD-DC3F-CD26-3BE4EF3EDBB6}"/>
              </a:ext>
            </a:extLst>
          </p:cNvPr>
          <p:cNvSpPr>
            <a:spLocks noGrp="1"/>
          </p:cNvSpPr>
          <p:nvPr>
            <p:ph type="subTitle" idx="1"/>
          </p:nvPr>
        </p:nvSpPr>
        <p:spPr>
          <a:xfrm>
            <a:off x="1059076" y="666530"/>
            <a:ext cx="9144000" cy="487827"/>
          </a:xfrm>
        </p:spPr>
        <p:txBody>
          <a:bodyPr/>
          <a:lstStyle/>
          <a:p>
            <a:r>
              <a:rPr lang="en-GB" dirty="0"/>
              <a:t>EXAMPLE – SITE 5 WREXHAM IE</a:t>
            </a:r>
          </a:p>
          <a:p>
            <a:endParaRPr lang="en-GB" dirty="0"/>
          </a:p>
        </p:txBody>
      </p:sp>
      <p:sp>
        <p:nvSpPr>
          <p:cNvPr id="3" name="TextBox 2">
            <a:extLst>
              <a:ext uri="{FF2B5EF4-FFF2-40B4-BE49-F238E27FC236}">
                <a16:creationId xmlns:a16="http://schemas.microsoft.com/office/drawing/2014/main" id="{CE08900C-50B4-EA6B-B3BB-4ED697AA6134}"/>
              </a:ext>
            </a:extLst>
          </p:cNvPr>
          <p:cNvSpPr txBox="1"/>
          <p:nvPr/>
        </p:nvSpPr>
        <p:spPr>
          <a:xfrm>
            <a:off x="689960" y="1367405"/>
            <a:ext cx="9882231" cy="3077766"/>
          </a:xfrm>
          <a:prstGeom prst="rect">
            <a:avLst/>
          </a:prstGeom>
          <a:noFill/>
        </p:spPr>
        <p:txBody>
          <a:bodyPr wrap="square" rtlCol="0">
            <a:spAutoFit/>
          </a:bodyPr>
          <a:lstStyle/>
          <a:p>
            <a:pPr marL="285750" indent="-285750">
              <a:buFont typeface="Arial" panose="020B0604020202020204" pitchFamily="34" charset="0"/>
              <a:buChar char="•"/>
            </a:pPr>
            <a:r>
              <a:rPr lang="en-GB" sz="1400" dirty="0">
                <a:effectLst/>
                <a:latin typeface="Calibri" panose="020F0502020204030204" pitchFamily="34" charset="0"/>
                <a:ea typeface="Times New Roman" panose="02020603050405020304" pitchFamily="18" charset="0"/>
              </a:rPr>
              <a:t>Generating an additional 0.63 kg/annum from the development in use (foul flows).  This is based on occupancy and population location data for the catchment area and the efficacy of the serving WwTW’s (c.&lt;1.0mg/l)</a:t>
            </a:r>
            <a:endParaRPr lang="en-GB" sz="1400" dirty="0">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GB" sz="1400" dirty="0"/>
              <a:t>Significantly reducing the impact of Land Use development through the use of on-site </a:t>
            </a:r>
            <a:r>
              <a:rPr lang="en-GB" sz="1400" dirty="0" err="1"/>
              <a:t>SuDS</a:t>
            </a:r>
            <a:r>
              <a:rPr lang="en-GB" sz="1400" dirty="0"/>
              <a:t> features as follows:</a:t>
            </a:r>
          </a:p>
          <a:p>
            <a:r>
              <a:rPr lang="en-GB" sz="1400" dirty="0"/>
              <a:t>	a. Land Use Generation before </a:t>
            </a:r>
            <a:r>
              <a:rPr lang="en-GB" sz="1400" dirty="0" err="1"/>
              <a:t>SuDS</a:t>
            </a:r>
            <a:r>
              <a:rPr lang="en-GB" sz="1400" dirty="0"/>
              <a:t> 	mitigation = 2.89 kg/annum</a:t>
            </a:r>
          </a:p>
          <a:p>
            <a:r>
              <a:rPr lang="en-GB" sz="1400" dirty="0"/>
              <a:t>	b. Land Use Generation after </a:t>
            </a:r>
            <a:r>
              <a:rPr lang="en-GB" sz="1400" dirty="0" err="1"/>
              <a:t>SuDS</a:t>
            </a:r>
            <a:r>
              <a:rPr lang="en-GB" sz="1400" dirty="0"/>
              <a:t> 	mitigation = 0.81 kg/annum</a:t>
            </a:r>
          </a:p>
          <a:p>
            <a:r>
              <a:rPr lang="en-GB" sz="1400" dirty="0"/>
              <a:t>	c. Percentage reduction = 72% </a:t>
            </a:r>
          </a:p>
          <a:p>
            <a:pPr marL="285750" indent="-285750">
              <a:buFont typeface="Arial" panose="020B0604020202020204" pitchFamily="34" charset="0"/>
              <a:buChar char="•"/>
            </a:pPr>
            <a:r>
              <a:rPr lang="en-GB" sz="1400" dirty="0"/>
              <a:t> </a:t>
            </a:r>
            <a:r>
              <a:rPr lang="en-GB" sz="1400" dirty="0">
                <a:effectLst/>
                <a:latin typeface="Calibri" panose="020F0502020204030204" pitchFamily="34" charset="0"/>
                <a:ea typeface="Times New Roman" panose="02020603050405020304" pitchFamily="18" charset="0"/>
              </a:rPr>
              <a:t>SuDS features proposed include: a swale, two ponds, permeable paving and a filter drain, all as detailed on BML drawing S5A-BML-XX-XX-SK-C-006-PO1.</a:t>
            </a:r>
            <a:endParaRPr lang="en-GB" sz="1400" dirty="0">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en-GB" sz="1400" dirty="0">
                <a:effectLst/>
                <a:latin typeface="Calibri" panose="020F0502020204030204" pitchFamily="34" charset="0"/>
                <a:ea typeface="Times New Roman" panose="02020603050405020304" pitchFamily="18" charset="0"/>
              </a:rPr>
              <a:t>total phosphate increase of 1.44 kg/annum from the development</a:t>
            </a:r>
            <a:r>
              <a:rPr lang="en-GB" sz="1400" dirty="0"/>
              <a:t>    </a:t>
            </a:r>
          </a:p>
          <a:p>
            <a:pPr marL="285750" indent="-285750">
              <a:buFont typeface="Arial" panose="020B0604020202020204" pitchFamily="34" charset="0"/>
              <a:buChar char="•"/>
            </a:pPr>
            <a:r>
              <a:rPr lang="en-GB" sz="1400" dirty="0">
                <a:effectLst/>
                <a:latin typeface="Calibri" panose="020F0502020204030204" pitchFamily="34" charset="0"/>
                <a:ea typeface="Times New Roman" panose="02020603050405020304" pitchFamily="18" charset="0"/>
              </a:rPr>
              <a:t>reduce this to 1.26 kg/annum (see below with extra run of filter drain prior to final discharge)</a:t>
            </a:r>
            <a:r>
              <a:rPr lang="en-GB" sz="1400" dirty="0"/>
              <a:t>     </a:t>
            </a:r>
          </a:p>
          <a:p>
            <a:endParaRPr lang="en-GB" dirty="0"/>
          </a:p>
          <a:p>
            <a:r>
              <a:rPr lang="en-GB" dirty="0"/>
              <a:t>                                     </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673250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F961DBAE-B91F-41CC-B070-5D192D7071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41915" y="5860518"/>
            <a:ext cx="671120" cy="854462"/>
          </a:xfrm>
          <a:prstGeom prst="rect">
            <a:avLst/>
          </a:prstGeom>
        </p:spPr>
      </p:pic>
      <p:sp>
        <p:nvSpPr>
          <p:cNvPr id="6" name="Rectangle 5">
            <a:extLst>
              <a:ext uri="{FF2B5EF4-FFF2-40B4-BE49-F238E27FC236}">
                <a16:creationId xmlns:a16="http://schemas.microsoft.com/office/drawing/2014/main" id="{E8883941-E14B-4B79-88E7-A993BFD6C858}"/>
              </a:ext>
            </a:extLst>
          </p:cNvPr>
          <p:cNvSpPr/>
          <p:nvPr/>
        </p:nvSpPr>
        <p:spPr>
          <a:xfrm flipV="1">
            <a:off x="0" y="0"/>
            <a:ext cx="2118152" cy="514860"/>
          </a:xfrm>
          <a:prstGeom prst="rect">
            <a:avLst/>
          </a:prstGeom>
          <a:solidFill>
            <a:srgbClr val="FD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Text&#10;&#10;Description automatically generated">
            <a:extLst>
              <a:ext uri="{FF2B5EF4-FFF2-40B4-BE49-F238E27FC236}">
                <a16:creationId xmlns:a16="http://schemas.microsoft.com/office/drawing/2014/main" id="{90E8E789-B3F8-43DD-A252-F5C4691759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6557" y="143020"/>
            <a:ext cx="1643865" cy="487827"/>
          </a:xfrm>
          <a:prstGeom prst="rect">
            <a:avLst/>
          </a:prstGeom>
        </p:spPr>
      </p:pic>
      <p:sp>
        <p:nvSpPr>
          <p:cNvPr id="4" name="Subtitle 3">
            <a:extLst>
              <a:ext uri="{FF2B5EF4-FFF2-40B4-BE49-F238E27FC236}">
                <a16:creationId xmlns:a16="http://schemas.microsoft.com/office/drawing/2014/main" id="{F64C4245-FBBD-DC3F-CD26-3BE4EF3EDBB6}"/>
              </a:ext>
            </a:extLst>
          </p:cNvPr>
          <p:cNvSpPr>
            <a:spLocks noGrp="1"/>
          </p:cNvSpPr>
          <p:nvPr>
            <p:ph type="subTitle" idx="1"/>
          </p:nvPr>
        </p:nvSpPr>
        <p:spPr>
          <a:xfrm>
            <a:off x="1059076" y="666530"/>
            <a:ext cx="9144000" cy="487827"/>
          </a:xfrm>
        </p:spPr>
        <p:txBody>
          <a:bodyPr/>
          <a:lstStyle/>
          <a:p>
            <a:r>
              <a:rPr lang="en-GB" dirty="0"/>
              <a:t>EXAMPLE – SITE 5 WREXHAM IE</a:t>
            </a:r>
          </a:p>
          <a:p>
            <a:endParaRPr lang="en-GB" dirty="0"/>
          </a:p>
        </p:txBody>
      </p:sp>
      <p:sp>
        <p:nvSpPr>
          <p:cNvPr id="3" name="TextBox 2">
            <a:extLst>
              <a:ext uri="{FF2B5EF4-FFF2-40B4-BE49-F238E27FC236}">
                <a16:creationId xmlns:a16="http://schemas.microsoft.com/office/drawing/2014/main" id="{CE08900C-50B4-EA6B-B3BB-4ED697AA6134}"/>
              </a:ext>
            </a:extLst>
          </p:cNvPr>
          <p:cNvSpPr txBox="1"/>
          <p:nvPr/>
        </p:nvSpPr>
        <p:spPr>
          <a:xfrm>
            <a:off x="436604" y="1154357"/>
            <a:ext cx="10997589" cy="3754874"/>
          </a:xfrm>
          <a:prstGeom prst="rect">
            <a:avLst/>
          </a:prstGeom>
          <a:noFill/>
        </p:spPr>
        <p:txBody>
          <a:bodyPr wrap="square" rtlCol="0">
            <a:spAutoFit/>
          </a:bodyPr>
          <a:lstStyle/>
          <a:p>
            <a:r>
              <a:rPr lang="en-GB" sz="1400" dirty="0"/>
              <a:t>Options for further improvement include:</a:t>
            </a:r>
          </a:p>
          <a:p>
            <a:endParaRPr lang="en-GB" sz="1400" dirty="0"/>
          </a:p>
          <a:p>
            <a:r>
              <a:rPr lang="en-GB" sz="1400" dirty="0"/>
              <a:t>	a. Introduce an additional filter drain after Pond 2 which will reduce Land Use generation down to 0.63 kg/annum (drawing to be 	updated).</a:t>
            </a:r>
          </a:p>
          <a:p>
            <a:endParaRPr lang="en-GB" sz="1400" dirty="0"/>
          </a:p>
          <a:p>
            <a:r>
              <a:rPr lang="en-GB" sz="1400" dirty="0"/>
              <a:t>	b. Split the swale so that we double the efficacy.</a:t>
            </a:r>
          </a:p>
          <a:p>
            <a:endParaRPr lang="en-GB" sz="1400" dirty="0"/>
          </a:p>
          <a:p>
            <a:r>
              <a:rPr lang="en-GB" sz="1400" dirty="0"/>
              <a:t>	c. Split the filter drain so again we double the efficacy.</a:t>
            </a:r>
          </a:p>
          <a:p>
            <a:endParaRPr lang="en-GB" sz="1400" dirty="0"/>
          </a:p>
          <a:p>
            <a:r>
              <a:rPr lang="en-GB" sz="1400" dirty="0"/>
              <a:t>	d. Introduce Rainwater gardens adjacent to the main road</a:t>
            </a:r>
          </a:p>
          <a:p>
            <a:endParaRPr lang="en-GB" sz="1400" dirty="0"/>
          </a:p>
          <a:p>
            <a:r>
              <a:rPr lang="en-GB" sz="1400" dirty="0"/>
              <a:t>	e. Introduce an on-site foul treatment plant which will reduce phosphate into the sewer network – We need to agree how we might 	present this in terms of reduction in kg/annum.</a:t>
            </a:r>
          </a:p>
          <a:p>
            <a:endParaRPr lang="en-GB" sz="1400" dirty="0"/>
          </a:p>
          <a:p>
            <a:r>
              <a:rPr lang="en-GB" sz="1400" dirty="0"/>
              <a:t>	f. Offer to offset against off-site creation of Wetland or re-wilding of brownfield land</a:t>
            </a:r>
          </a:p>
          <a:p>
            <a:endParaRPr lang="en-GB" sz="1400" dirty="0"/>
          </a:p>
          <a:p>
            <a:r>
              <a:rPr lang="en-GB" sz="1400" dirty="0"/>
              <a:t>	g. Provide a closed foul system and management plan to take waste to your AI plant.</a:t>
            </a:r>
          </a:p>
        </p:txBody>
      </p:sp>
    </p:spTree>
    <p:extLst>
      <p:ext uri="{BB962C8B-B14F-4D97-AF65-F5344CB8AC3E}">
        <p14:creationId xmlns:p14="http://schemas.microsoft.com/office/powerpoint/2010/main" val="1799989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F961DBAE-B91F-41CC-B070-5D192D7071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41915" y="5860518"/>
            <a:ext cx="671120" cy="854462"/>
          </a:xfrm>
          <a:prstGeom prst="rect">
            <a:avLst/>
          </a:prstGeom>
        </p:spPr>
      </p:pic>
      <p:sp>
        <p:nvSpPr>
          <p:cNvPr id="6" name="Rectangle 5">
            <a:extLst>
              <a:ext uri="{FF2B5EF4-FFF2-40B4-BE49-F238E27FC236}">
                <a16:creationId xmlns:a16="http://schemas.microsoft.com/office/drawing/2014/main" id="{E8883941-E14B-4B79-88E7-A993BFD6C858}"/>
              </a:ext>
            </a:extLst>
          </p:cNvPr>
          <p:cNvSpPr/>
          <p:nvPr/>
        </p:nvSpPr>
        <p:spPr>
          <a:xfrm flipV="1">
            <a:off x="0" y="0"/>
            <a:ext cx="2118152" cy="514860"/>
          </a:xfrm>
          <a:prstGeom prst="rect">
            <a:avLst/>
          </a:prstGeom>
          <a:solidFill>
            <a:srgbClr val="FD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Text&#10;&#10;Description automatically generated">
            <a:extLst>
              <a:ext uri="{FF2B5EF4-FFF2-40B4-BE49-F238E27FC236}">
                <a16:creationId xmlns:a16="http://schemas.microsoft.com/office/drawing/2014/main" id="{90E8E789-B3F8-43DD-A252-F5C4691759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6557" y="143020"/>
            <a:ext cx="1643865" cy="487827"/>
          </a:xfrm>
          <a:prstGeom prst="rect">
            <a:avLst/>
          </a:prstGeom>
        </p:spPr>
      </p:pic>
      <p:sp>
        <p:nvSpPr>
          <p:cNvPr id="4" name="Subtitle 3">
            <a:extLst>
              <a:ext uri="{FF2B5EF4-FFF2-40B4-BE49-F238E27FC236}">
                <a16:creationId xmlns:a16="http://schemas.microsoft.com/office/drawing/2014/main" id="{F64C4245-FBBD-DC3F-CD26-3BE4EF3EDBB6}"/>
              </a:ext>
            </a:extLst>
          </p:cNvPr>
          <p:cNvSpPr>
            <a:spLocks noGrp="1"/>
          </p:cNvSpPr>
          <p:nvPr>
            <p:ph type="subTitle" idx="1"/>
          </p:nvPr>
        </p:nvSpPr>
        <p:spPr>
          <a:xfrm>
            <a:off x="1082557" y="630847"/>
            <a:ext cx="9144000" cy="487827"/>
          </a:xfrm>
        </p:spPr>
        <p:txBody>
          <a:bodyPr/>
          <a:lstStyle/>
          <a:p>
            <a:r>
              <a:rPr lang="en-GB" dirty="0"/>
              <a:t>EXAMPLE – SITE 5 WREXHAM IE</a:t>
            </a:r>
          </a:p>
        </p:txBody>
      </p:sp>
      <p:pic>
        <p:nvPicPr>
          <p:cNvPr id="7" name="Picture 6">
            <a:extLst>
              <a:ext uri="{FF2B5EF4-FFF2-40B4-BE49-F238E27FC236}">
                <a16:creationId xmlns:a16="http://schemas.microsoft.com/office/drawing/2014/main" id="{BEC1550F-8D44-EE2B-96F1-82B4F9C5FF64}"/>
              </a:ext>
            </a:extLst>
          </p:cNvPr>
          <p:cNvPicPr>
            <a:picLocks noChangeAspect="1"/>
          </p:cNvPicPr>
          <p:nvPr/>
        </p:nvPicPr>
        <p:blipFill>
          <a:blip r:embed="rId4"/>
          <a:stretch>
            <a:fillRect/>
          </a:stretch>
        </p:blipFill>
        <p:spPr>
          <a:xfrm>
            <a:off x="756148" y="1234661"/>
            <a:ext cx="10493490" cy="5480319"/>
          </a:xfrm>
          <a:prstGeom prst="rect">
            <a:avLst/>
          </a:prstGeom>
        </p:spPr>
      </p:pic>
    </p:spTree>
    <p:extLst>
      <p:ext uri="{BB962C8B-B14F-4D97-AF65-F5344CB8AC3E}">
        <p14:creationId xmlns:p14="http://schemas.microsoft.com/office/powerpoint/2010/main" val="714784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F961DBAE-B91F-41CC-B070-5D192D7071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41915" y="5860518"/>
            <a:ext cx="671120" cy="854462"/>
          </a:xfrm>
          <a:prstGeom prst="rect">
            <a:avLst/>
          </a:prstGeom>
        </p:spPr>
      </p:pic>
      <p:sp>
        <p:nvSpPr>
          <p:cNvPr id="6" name="Rectangle 5">
            <a:extLst>
              <a:ext uri="{FF2B5EF4-FFF2-40B4-BE49-F238E27FC236}">
                <a16:creationId xmlns:a16="http://schemas.microsoft.com/office/drawing/2014/main" id="{E8883941-E14B-4B79-88E7-A993BFD6C858}"/>
              </a:ext>
            </a:extLst>
          </p:cNvPr>
          <p:cNvSpPr/>
          <p:nvPr/>
        </p:nvSpPr>
        <p:spPr>
          <a:xfrm flipV="1">
            <a:off x="0" y="0"/>
            <a:ext cx="2118152" cy="514860"/>
          </a:xfrm>
          <a:prstGeom prst="rect">
            <a:avLst/>
          </a:prstGeom>
          <a:solidFill>
            <a:srgbClr val="FDC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Text&#10;&#10;Description automatically generated">
            <a:extLst>
              <a:ext uri="{FF2B5EF4-FFF2-40B4-BE49-F238E27FC236}">
                <a16:creationId xmlns:a16="http://schemas.microsoft.com/office/drawing/2014/main" id="{90E8E789-B3F8-43DD-A252-F5C4691759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3566" y="1912690"/>
            <a:ext cx="3989404" cy="1183880"/>
          </a:xfrm>
          <a:prstGeom prst="rect">
            <a:avLst/>
          </a:prstGeom>
        </p:spPr>
      </p:pic>
      <p:sp>
        <p:nvSpPr>
          <p:cNvPr id="11" name="Subtitle 10">
            <a:extLst>
              <a:ext uri="{FF2B5EF4-FFF2-40B4-BE49-F238E27FC236}">
                <a16:creationId xmlns:a16="http://schemas.microsoft.com/office/drawing/2014/main" id="{15060050-C07E-46E9-97B7-6E01989226A6}"/>
              </a:ext>
            </a:extLst>
          </p:cNvPr>
          <p:cNvSpPr>
            <a:spLocks noGrp="1"/>
          </p:cNvSpPr>
          <p:nvPr>
            <p:ph type="subTitle" idx="1"/>
          </p:nvPr>
        </p:nvSpPr>
        <p:spPr>
          <a:xfrm>
            <a:off x="0" y="3429000"/>
            <a:ext cx="12192000" cy="487827"/>
          </a:xfrm>
        </p:spPr>
        <p:txBody>
          <a:bodyPr>
            <a:noAutofit/>
          </a:bodyPr>
          <a:lstStyle/>
          <a:p>
            <a:r>
              <a:rPr lang="en-GB" sz="1400" dirty="0">
                <a:solidFill>
                  <a:srgbClr val="4A413E"/>
                </a:solidFill>
                <a:latin typeface="Arial" panose="020B0604020202020204" pitchFamily="34" charset="0"/>
                <a:cs typeface="Arial" panose="020B0604020202020204" pitchFamily="34" charset="0"/>
              </a:rPr>
              <a:t>Canal Mill, Botany Brow, Chorley, Lancashire, PR6 9AF</a:t>
            </a:r>
          </a:p>
          <a:p>
            <a:endParaRPr lang="en-GB" sz="1400" dirty="0">
              <a:solidFill>
                <a:srgbClr val="4A413E"/>
              </a:solidFill>
              <a:latin typeface="Arial" panose="020B0604020202020204" pitchFamily="34" charset="0"/>
              <a:cs typeface="Arial" panose="020B0604020202020204" pitchFamily="34" charset="0"/>
            </a:endParaRPr>
          </a:p>
          <a:p>
            <a:r>
              <a:rPr lang="en-GB" sz="1400" dirty="0">
                <a:solidFill>
                  <a:srgbClr val="4A413E"/>
                </a:solidFill>
                <a:latin typeface="Arial" panose="020B0604020202020204" pitchFamily="34" charset="0"/>
                <a:cs typeface="Arial" panose="020B0604020202020204" pitchFamily="34" charset="0"/>
              </a:rPr>
              <a:t>01257 263010               </a:t>
            </a:r>
            <a:r>
              <a:rPr lang="en-GB" sz="1400" dirty="0">
                <a:solidFill>
                  <a:srgbClr val="4A413E"/>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enquiries@fi-rem.com</a:t>
            </a:r>
            <a:r>
              <a:rPr lang="en-GB" sz="1400" dirty="0">
                <a:solidFill>
                  <a:srgbClr val="4A413E"/>
                </a:solidFill>
                <a:latin typeface="Arial" panose="020B0604020202020204" pitchFamily="34" charset="0"/>
                <a:cs typeface="Arial" panose="020B0604020202020204" pitchFamily="34" charset="0"/>
              </a:rPr>
              <a:t>               </a:t>
            </a:r>
            <a:r>
              <a:rPr lang="en-GB" sz="1400" dirty="0">
                <a:solidFill>
                  <a:srgbClr val="4A413E"/>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www.fi-rem.com</a:t>
            </a:r>
            <a:r>
              <a:rPr lang="en-GB" sz="1400" dirty="0">
                <a:solidFill>
                  <a:srgbClr val="4A413E"/>
                </a:solidFill>
                <a:latin typeface="Arial" panose="020B0604020202020204" pitchFamily="34" charset="0"/>
                <a:cs typeface="Arial" panose="020B0604020202020204" pitchFamily="34" charset="0"/>
              </a:rPr>
              <a:t> </a:t>
            </a:r>
          </a:p>
        </p:txBody>
      </p:sp>
      <p:grpSp>
        <p:nvGrpSpPr>
          <p:cNvPr id="12" name="Group 11">
            <a:extLst>
              <a:ext uri="{FF2B5EF4-FFF2-40B4-BE49-F238E27FC236}">
                <a16:creationId xmlns:a16="http://schemas.microsoft.com/office/drawing/2014/main" id="{6BCFE5F7-5106-4BD3-9855-4A8C165DEC34}"/>
              </a:ext>
            </a:extLst>
          </p:cNvPr>
          <p:cNvGrpSpPr/>
          <p:nvPr/>
        </p:nvGrpSpPr>
        <p:grpSpPr>
          <a:xfrm>
            <a:off x="2535466" y="3795460"/>
            <a:ext cx="5262815" cy="804194"/>
            <a:chOff x="2535466" y="3795460"/>
            <a:chExt cx="5262815" cy="804194"/>
          </a:xfrm>
        </p:grpSpPr>
        <p:pic>
          <p:nvPicPr>
            <p:cNvPr id="3" name="Picture 2" descr="Icon&#10;&#10;Description automatically generated">
              <a:extLst>
                <a:ext uri="{FF2B5EF4-FFF2-40B4-BE49-F238E27FC236}">
                  <a16:creationId xmlns:a16="http://schemas.microsoft.com/office/drawing/2014/main" id="{FD9024F3-EF0C-4DCC-BA12-C385189C53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81753" y="3916827"/>
              <a:ext cx="816528" cy="577248"/>
            </a:xfrm>
            <a:prstGeom prst="rect">
              <a:avLst/>
            </a:prstGeom>
          </p:spPr>
        </p:pic>
        <p:pic>
          <p:nvPicPr>
            <p:cNvPr id="7" name="Picture 6" descr="Logo&#10;&#10;Description automatically generated">
              <a:extLst>
                <a:ext uri="{FF2B5EF4-FFF2-40B4-BE49-F238E27FC236}">
                  <a16:creationId xmlns:a16="http://schemas.microsoft.com/office/drawing/2014/main" id="{1AD00F05-7136-422A-97A1-5EE59B943F3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35466" y="3795460"/>
              <a:ext cx="1137544" cy="804194"/>
            </a:xfrm>
            <a:prstGeom prst="rect">
              <a:avLst/>
            </a:prstGeom>
          </p:spPr>
        </p:pic>
        <p:pic>
          <p:nvPicPr>
            <p:cNvPr id="10" name="Picture 9" descr="A picture containing shape&#10;&#10;Description automatically generated">
              <a:extLst>
                <a:ext uri="{FF2B5EF4-FFF2-40B4-BE49-F238E27FC236}">
                  <a16:creationId xmlns:a16="http://schemas.microsoft.com/office/drawing/2014/main" id="{0BDBCB44-5A6D-495D-849A-CA3B5428A37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58239" y="3857566"/>
              <a:ext cx="980255" cy="692997"/>
            </a:xfrm>
            <a:prstGeom prst="rect">
              <a:avLst/>
            </a:prstGeom>
          </p:spPr>
        </p:pic>
      </p:grpSp>
    </p:spTree>
    <p:extLst>
      <p:ext uri="{BB962C8B-B14F-4D97-AF65-F5344CB8AC3E}">
        <p14:creationId xmlns:p14="http://schemas.microsoft.com/office/powerpoint/2010/main" val="563266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CEF42E3CF2C9B4DAD1F72D54290252F" ma:contentTypeVersion="14" ma:contentTypeDescription="Create a new document." ma:contentTypeScope="" ma:versionID="f92bd2b6adbe313c26a33855b9f5f232">
  <xsd:schema xmlns:xsd="http://www.w3.org/2001/XMLSchema" xmlns:xs="http://www.w3.org/2001/XMLSchema" xmlns:p="http://schemas.microsoft.com/office/2006/metadata/properties" xmlns:ns2="d93dcfb3-80ca-4a23-ad6d-0ea97b26a931" xmlns:ns3="6ba1f423-1778-4290-9faf-bddb6cb90838" targetNamespace="http://schemas.microsoft.com/office/2006/metadata/properties" ma:root="true" ma:fieldsID="7b69046c0e0eeabdf1f3a4fe0c53b0df" ns2:_="" ns3:_="">
    <xsd:import namespace="d93dcfb3-80ca-4a23-ad6d-0ea97b26a931"/>
    <xsd:import namespace="6ba1f423-1778-4290-9faf-bddb6cb9083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3dcfb3-80ca-4a23-ad6d-0ea97b26a9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a67c182-ef9c-48bd-8565-cdda3349f0c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ba1f423-1778-4290-9faf-bddb6cb90838"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8c79987-2b02-4b77-912e-312b3afe9d6c}" ma:internalName="TaxCatchAll" ma:showField="CatchAllData" ma:web="6ba1f423-1778-4290-9faf-bddb6cb908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9B3CB1-27E1-4559-9DBB-9FAA8D1790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3dcfb3-80ca-4a23-ad6d-0ea97b26a931"/>
    <ds:schemaRef ds:uri="6ba1f423-1778-4290-9faf-bddb6cb908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410A32B-A98E-449D-BA14-9E35A25B23C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6770</TotalTime>
  <Words>1111</Words>
  <Application>Microsoft Office PowerPoint</Application>
  <PresentationFormat>Widescreen</PresentationFormat>
  <Paragraphs>86</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Carla Hickman</dc:creator>
  <cp:lastModifiedBy>John Francis</cp:lastModifiedBy>
  <cp:revision>38</cp:revision>
  <dcterms:created xsi:type="dcterms:W3CDTF">2021-04-06T12:25:33Z</dcterms:created>
  <dcterms:modified xsi:type="dcterms:W3CDTF">2023-02-17T12:11:39Z</dcterms:modified>
</cp:coreProperties>
</file>